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88" r:id="rId4"/>
    <p:sldId id="289" r:id="rId5"/>
    <p:sldId id="291" r:id="rId6"/>
    <p:sldId id="292" r:id="rId7"/>
    <p:sldId id="293" r:id="rId8"/>
    <p:sldId id="294" r:id="rId9"/>
    <p:sldId id="295" r:id="rId10"/>
    <p:sldId id="296" r:id="rId11"/>
    <p:sldId id="297" r:id="rId12"/>
    <p:sldId id="298" r:id="rId13"/>
    <p:sldId id="299" r:id="rId14"/>
    <p:sldId id="300" r:id="rId15"/>
    <p:sldId id="301" r:id="rId16"/>
    <p:sldId id="302" r:id="rId17"/>
    <p:sldId id="303" r:id="rId18"/>
    <p:sldId id="304" r:id="rId19"/>
    <p:sldId id="305" r:id="rId20"/>
    <p:sldId id="306" r:id="rId21"/>
    <p:sldId id="266" r:id="rId22"/>
    <p:sldId id="265" r:id="rId23"/>
    <p:sldId id="270" r:id="rId24"/>
    <p:sldId id="309" r:id="rId25"/>
    <p:sldId id="312" r:id="rId26"/>
    <p:sldId id="311" r:id="rId27"/>
    <p:sldId id="313" r:id="rId28"/>
    <p:sldId id="314" r:id="rId29"/>
    <p:sldId id="316" r:id="rId30"/>
    <p:sldId id="317" r:id="rId31"/>
    <p:sldId id="268"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5" r:id="rId46"/>
    <p:sldId id="286" r:id="rId47"/>
    <p:sldId id="318" r:id="rId48"/>
    <p:sldId id="319" r:id="rId49"/>
    <p:sldId id="320" r:id="rId50"/>
    <p:sldId id="321" r:id="rId51"/>
    <p:sldId id="328" r:id="rId52"/>
    <p:sldId id="329" r:id="rId53"/>
    <p:sldId id="322" r:id="rId54"/>
    <p:sldId id="327" r:id="rId55"/>
    <p:sldId id="326" r:id="rId56"/>
    <p:sldId id="323" r:id="rId57"/>
    <p:sldId id="331" r:id="rId58"/>
    <p:sldId id="332" r:id="rId59"/>
    <p:sldId id="330" r:id="rId60"/>
    <p:sldId id="324" r:id="rId61"/>
    <p:sldId id="334" r:id="rId62"/>
    <p:sldId id="335" r:id="rId63"/>
    <p:sldId id="337" r:id="rId64"/>
    <p:sldId id="325" r:id="rId65"/>
    <p:sldId id="338" r:id="rId66"/>
    <p:sldId id="339" r:id="rId67"/>
    <p:sldId id="34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a:srgbClr val="F1F7ED"/>
    <a:srgbClr val="E6F0E0"/>
    <a:srgbClr val="6B9B4B"/>
    <a:srgbClr val="CFFDF2"/>
    <a:srgbClr val="9BF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34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file:///F:\Google%20Drive\PROJECT\EV_ACE\Model\Results\Results%20-%20EV%205.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F:\Google%20Drive\PROJECT\EV_ACE\Model\Results\Results%20-%20EV%205.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F:\Google%20Drive\PROJECT\EV_ACE\Model\Results\Results%20-%20EV%205.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F:\Google%20Drive\PROJECT\EV_ACE\Model\Results\Results%20-%20EV%205.xlsx" TargetMode="External"/></Relationships>
</file>

<file path=ppt/charts/_rels/chart40.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41.xml"/><Relationship Id="rId1" Type="http://schemas.microsoft.com/office/2011/relationships/chartStyle" Target="style41.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Data%20EV.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F:\Google%20Drive\PROJECT\EV_ACE\Model\ACE_WORKSHOP\Microgrid_OUTPU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457603753081557"/>
          <c:y val="5.0353334898178372E-2"/>
          <c:w val="0.72898052772434263"/>
          <c:h val="0.71404146128075463"/>
        </c:manualLayout>
      </c:layout>
      <c:lineChart>
        <c:grouping val="standard"/>
        <c:varyColors val="0"/>
        <c:ser>
          <c:idx val="0"/>
          <c:order val="0"/>
          <c:tx>
            <c:strRef>
              <c:f>'Load Profile - Input'!$N$62</c:f>
              <c:strCache>
                <c:ptCount val="1"/>
                <c:pt idx="0">
                  <c:v>Residential</c:v>
                </c:pt>
              </c:strCache>
            </c:strRef>
          </c:tx>
          <c:spPr>
            <a:ln w="28575" cap="rnd">
              <a:solidFill>
                <a:schemeClr val="accent1"/>
              </a:solidFill>
              <a:round/>
            </a:ln>
            <a:effectLst/>
          </c:spPr>
          <c:marker>
            <c:symbol val="none"/>
          </c:marker>
          <c:cat>
            <c:numRef>
              <c:f>'Load Profile - Input'!$M$63:$M$86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Input'!$N$63:$N$86</c:f>
              <c:numCache>
                <c:formatCode>General</c:formatCode>
                <c:ptCount val="24"/>
                <c:pt idx="0">
                  <c:v>73.689822536214223</c:v>
                </c:pt>
                <c:pt idx="1">
                  <c:v>66.320840282592798</c:v>
                </c:pt>
                <c:pt idx="2">
                  <c:v>61.408185446845181</c:v>
                </c:pt>
                <c:pt idx="3">
                  <c:v>58.460592545396615</c:v>
                </c:pt>
                <c:pt idx="4">
                  <c:v>55.267366902160667</c:v>
                </c:pt>
                <c:pt idx="5">
                  <c:v>54.03920319322377</c:v>
                </c:pt>
                <c:pt idx="6">
                  <c:v>51.582875775349954</c:v>
                </c:pt>
                <c:pt idx="7">
                  <c:v>49.126548357476146</c:v>
                </c:pt>
                <c:pt idx="8">
                  <c:v>49.126548357476146</c:v>
                </c:pt>
                <c:pt idx="9">
                  <c:v>50.354712066413043</c:v>
                </c:pt>
                <c:pt idx="10">
                  <c:v>49.863446582838286</c:v>
                </c:pt>
                <c:pt idx="11">
                  <c:v>50.845977549987808</c:v>
                </c:pt>
                <c:pt idx="12">
                  <c:v>50.354712066413043</c:v>
                </c:pt>
                <c:pt idx="13">
                  <c:v>51.582875775349954</c:v>
                </c:pt>
                <c:pt idx="14">
                  <c:v>52.811039484286852</c:v>
                </c:pt>
                <c:pt idx="15">
                  <c:v>52.811039484286852</c:v>
                </c:pt>
                <c:pt idx="16">
                  <c:v>52.811039484286852</c:v>
                </c:pt>
                <c:pt idx="17">
                  <c:v>50.354712066413043</c:v>
                </c:pt>
                <c:pt idx="18">
                  <c:v>55.267366902160667</c:v>
                </c:pt>
                <c:pt idx="19">
                  <c:v>68.777167700466592</c:v>
                </c:pt>
                <c:pt idx="20">
                  <c:v>81.058804789835634</c:v>
                </c:pt>
                <c:pt idx="21">
                  <c:v>84.74329591664636</c:v>
                </c:pt>
                <c:pt idx="22">
                  <c:v>84.74329591664636</c:v>
                </c:pt>
                <c:pt idx="23">
                  <c:v>81.058804789835634</c:v>
                </c:pt>
              </c:numCache>
            </c:numRef>
          </c:val>
          <c:smooth val="0"/>
          <c:extLst>
            <c:ext xmlns:c16="http://schemas.microsoft.com/office/drawing/2014/chart" uri="{C3380CC4-5D6E-409C-BE32-E72D297353CC}">
              <c16:uniqueId val="{00000000-7CC0-474F-AA50-76554B3AA4B2}"/>
            </c:ext>
          </c:extLst>
        </c:ser>
        <c:dLbls>
          <c:showLegendKey val="0"/>
          <c:showVal val="0"/>
          <c:showCatName val="0"/>
          <c:showSerName val="0"/>
          <c:showPercent val="0"/>
          <c:showBubbleSize val="0"/>
        </c:dLbls>
        <c:smooth val="0"/>
        <c:axId val="910860688"/>
        <c:axId val="910859600"/>
      </c:lineChart>
      <c:catAx>
        <c:axId val="91086068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Hour of the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9600"/>
        <c:crosses val="autoZero"/>
        <c:auto val="1"/>
        <c:lblAlgn val="ctr"/>
        <c:lblOffset val="100"/>
        <c:noMultiLvlLbl val="0"/>
      </c:catAx>
      <c:valAx>
        <c:axId val="910859600"/>
        <c:scaling>
          <c:orientation val="minMax"/>
          <c:max val="100"/>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a:t>Load profile </a:t>
                </a:r>
                <a:r>
                  <a:rPr lang="en-US" sz="1100" b="0" i="0" u="none" strike="noStrike" baseline="0" dirty="0" smtClean="0">
                    <a:effectLst/>
                  </a:rPr>
                  <a:t>–</a:t>
                </a:r>
              </a:p>
              <a:p>
                <a:pPr>
                  <a:defRPr sz="1100"/>
                </a:pPr>
                <a:r>
                  <a:rPr lang="en-US" sz="1100" b="0" i="0" u="none" strike="noStrike" baseline="0" dirty="0" smtClean="0">
                    <a:effectLst/>
                  </a:rPr>
                  <a:t>residential</a:t>
                </a:r>
                <a:r>
                  <a:rPr lang="en-US" sz="1100" dirty="0" smtClean="0"/>
                  <a:t> </a:t>
                </a:r>
                <a:r>
                  <a:rPr lang="en-US" sz="1100" dirty="0"/>
                  <a:t>[kWh]</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0688"/>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'2_CostDistribution'!$A$2</c:f>
              <c:strCache>
                <c:ptCount val="1"/>
                <c:pt idx="0">
                  <c:v>CAPEX (Solar PV)</c:v>
                </c:pt>
              </c:strCache>
            </c:strRef>
          </c:tx>
          <c:spPr>
            <a:solidFill>
              <a:schemeClr val="accent1"/>
            </a:solidFill>
            <a:ln>
              <a:noFill/>
            </a:ln>
            <a:effectLst/>
          </c:spPr>
          <c:invertIfNegative val="0"/>
          <c:val>
            <c:numRef>
              <c:f>'2_CostDistribution'!$B$2</c:f>
              <c:numCache>
                <c:formatCode>General</c:formatCode>
                <c:ptCount val="1"/>
                <c:pt idx="0">
                  <c:v>17977.208861546442</c:v>
                </c:pt>
              </c:numCache>
            </c:numRef>
          </c:val>
          <c:extLst>
            <c:ext xmlns:c16="http://schemas.microsoft.com/office/drawing/2014/chart" uri="{C3380CC4-5D6E-409C-BE32-E72D297353CC}">
              <c16:uniqueId val="{00000000-B2F2-4B7B-AA06-9C2A0EE6C447}"/>
            </c:ext>
          </c:extLst>
        </c:ser>
        <c:ser>
          <c:idx val="1"/>
          <c:order val="1"/>
          <c:tx>
            <c:strRef>
              <c:f>'2_CostDistribution'!$A$3</c:f>
              <c:strCache>
                <c:ptCount val="1"/>
                <c:pt idx="0">
                  <c:v>CAPEX (Wind Turbine)</c:v>
                </c:pt>
              </c:strCache>
            </c:strRef>
          </c:tx>
          <c:spPr>
            <a:solidFill>
              <a:schemeClr val="accent2"/>
            </a:solidFill>
            <a:ln>
              <a:noFill/>
            </a:ln>
            <a:effectLst/>
          </c:spPr>
          <c:invertIfNegative val="0"/>
          <c:val>
            <c:numRef>
              <c:f>'2_CostDistribution'!$B$3</c:f>
              <c:numCache>
                <c:formatCode>General</c:formatCode>
                <c:ptCount val="1"/>
                <c:pt idx="0">
                  <c:v>0</c:v>
                </c:pt>
              </c:numCache>
            </c:numRef>
          </c:val>
          <c:extLst>
            <c:ext xmlns:c16="http://schemas.microsoft.com/office/drawing/2014/chart" uri="{C3380CC4-5D6E-409C-BE32-E72D297353CC}">
              <c16:uniqueId val="{00000001-B2F2-4B7B-AA06-9C2A0EE6C447}"/>
            </c:ext>
          </c:extLst>
        </c:ser>
        <c:ser>
          <c:idx val="2"/>
          <c:order val="2"/>
          <c:tx>
            <c:strRef>
              <c:f>'2_CostDistribution'!$A$4</c:f>
              <c:strCache>
                <c:ptCount val="1"/>
                <c:pt idx="0">
                  <c:v>CAPEX (Inverter)</c:v>
                </c:pt>
              </c:strCache>
            </c:strRef>
          </c:tx>
          <c:spPr>
            <a:solidFill>
              <a:schemeClr val="accent3"/>
            </a:solidFill>
            <a:ln>
              <a:noFill/>
            </a:ln>
            <a:effectLst/>
          </c:spPr>
          <c:invertIfNegative val="0"/>
          <c:val>
            <c:numRef>
              <c:f>'2_CostDistribution'!$B$4</c:f>
              <c:numCache>
                <c:formatCode>General</c:formatCode>
                <c:ptCount val="1"/>
                <c:pt idx="0">
                  <c:v>1773.2489103005837</c:v>
                </c:pt>
              </c:numCache>
            </c:numRef>
          </c:val>
          <c:extLst>
            <c:ext xmlns:c16="http://schemas.microsoft.com/office/drawing/2014/chart" uri="{C3380CC4-5D6E-409C-BE32-E72D297353CC}">
              <c16:uniqueId val="{00000002-B2F2-4B7B-AA06-9C2A0EE6C447}"/>
            </c:ext>
          </c:extLst>
        </c:ser>
        <c:ser>
          <c:idx val="3"/>
          <c:order val="3"/>
          <c:tx>
            <c:strRef>
              <c:f>'2_CostDistribution'!$A$5</c:f>
              <c:strCache>
                <c:ptCount val="1"/>
                <c:pt idx="0">
                  <c:v>CAPEX (Rectifier)</c:v>
                </c:pt>
              </c:strCache>
            </c:strRef>
          </c:tx>
          <c:spPr>
            <a:solidFill>
              <a:schemeClr val="accent4"/>
            </a:solidFill>
            <a:ln>
              <a:noFill/>
            </a:ln>
            <a:effectLst/>
          </c:spPr>
          <c:invertIfNegative val="0"/>
          <c:val>
            <c:numRef>
              <c:f>'2_CostDistribution'!$B$5</c:f>
              <c:numCache>
                <c:formatCode>General</c:formatCode>
                <c:ptCount val="1"/>
                <c:pt idx="0">
                  <c:v>0</c:v>
                </c:pt>
              </c:numCache>
            </c:numRef>
          </c:val>
          <c:extLst>
            <c:ext xmlns:c16="http://schemas.microsoft.com/office/drawing/2014/chart" uri="{C3380CC4-5D6E-409C-BE32-E72D297353CC}">
              <c16:uniqueId val="{00000003-B2F2-4B7B-AA06-9C2A0EE6C447}"/>
            </c:ext>
          </c:extLst>
        </c:ser>
        <c:ser>
          <c:idx val="4"/>
          <c:order val="4"/>
          <c:tx>
            <c:strRef>
              <c:f>'2_CostDistribution'!$A$6</c:f>
              <c:strCache>
                <c:ptCount val="1"/>
                <c:pt idx="0">
                  <c:v>CAPEX (Battery-Energy)</c:v>
                </c:pt>
              </c:strCache>
            </c:strRef>
          </c:tx>
          <c:spPr>
            <a:solidFill>
              <a:schemeClr val="accent5"/>
            </a:solidFill>
            <a:ln>
              <a:noFill/>
            </a:ln>
            <a:effectLst/>
          </c:spPr>
          <c:invertIfNegative val="0"/>
          <c:val>
            <c:numRef>
              <c:f>'2_CostDistribution'!$B$6</c:f>
              <c:numCache>
                <c:formatCode>General</c:formatCode>
                <c:ptCount val="1"/>
                <c:pt idx="0">
                  <c:v>1310.8413226746177</c:v>
                </c:pt>
              </c:numCache>
            </c:numRef>
          </c:val>
          <c:extLst>
            <c:ext xmlns:c16="http://schemas.microsoft.com/office/drawing/2014/chart" uri="{C3380CC4-5D6E-409C-BE32-E72D297353CC}">
              <c16:uniqueId val="{00000004-B2F2-4B7B-AA06-9C2A0EE6C447}"/>
            </c:ext>
          </c:extLst>
        </c:ser>
        <c:ser>
          <c:idx val="5"/>
          <c:order val="5"/>
          <c:tx>
            <c:strRef>
              <c:f>'2_CostDistribution'!$A$7</c:f>
              <c:strCache>
                <c:ptCount val="1"/>
                <c:pt idx="0">
                  <c:v>CAPEX (Battery-Power)</c:v>
                </c:pt>
              </c:strCache>
            </c:strRef>
          </c:tx>
          <c:spPr>
            <a:solidFill>
              <a:schemeClr val="accent6"/>
            </a:solidFill>
            <a:ln>
              <a:noFill/>
            </a:ln>
            <a:effectLst/>
          </c:spPr>
          <c:invertIfNegative val="0"/>
          <c:val>
            <c:numRef>
              <c:f>'2_CostDistribution'!$B$7</c:f>
              <c:numCache>
                <c:formatCode>General</c:formatCode>
                <c:ptCount val="1"/>
                <c:pt idx="0">
                  <c:v>3435.8033231753334</c:v>
                </c:pt>
              </c:numCache>
            </c:numRef>
          </c:val>
          <c:extLst>
            <c:ext xmlns:c16="http://schemas.microsoft.com/office/drawing/2014/chart" uri="{C3380CC4-5D6E-409C-BE32-E72D297353CC}">
              <c16:uniqueId val="{00000005-B2F2-4B7B-AA06-9C2A0EE6C447}"/>
            </c:ext>
          </c:extLst>
        </c:ser>
        <c:ser>
          <c:idx val="6"/>
          <c:order val="6"/>
          <c:tx>
            <c:strRef>
              <c:f>'2_CostDistribution'!$A$8</c:f>
              <c:strCache>
                <c:ptCount val="1"/>
                <c:pt idx="0">
                  <c:v>CAPEX (Land)</c:v>
                </c:pt>
              </c:strCache>
            </c:strRef>
          </c:tx>
          <c:spPr>
            <a:solidFill>
              <a:schemeClr val="accent1">
                <a:lumMod val="60000"/>
              </a:schemeClr>
            </a:solidFill>
            <a:ln>
              <a:noFill/>
            </a:ln>
            <a:effectLst/>
          </c:spPr>
          <c:invertIfNegative val="0"/>
          <c:val>
            <c:numRef>
              <c:f>'2_CostDistribution'!$B$8</c:f>
              <c:numCache>
                <c:formatCode>General</c:formatCode>
                <c:ptCount val="1"/>
                <c:pt idx="0">
                  <c:v>0</c:v>
                </c:pt>
              </c:numCache>
            </c:numRef>
          </c:val>
          <c:extLst>
            <c:ext xmlns:c16="http://schemas.microsoft.com/office/drawing/2014/chart" uri="{C3380CC4-5D6E-409C-BE32-E72D297353CC}">
              <c16:uniqueId val="{00000006-B2F2-4B7B-AA06-9C2A0EE6C447}"/>
            </c:ext>
          </c:extLst>
        </c:ser>
        <c:ser>
          <c:idx val="7"/>
          <c:order val="7"/>
          <c:tx>
            <c:strRef>
              <c:f>'2_CostDistribution'!$A$9</c:f>
              <c:strCache>
                <c:ptCount val="1"/>
                <c:pt idx="0">
                  <c:v>CAPEX (EV)</c:v>
                </c:pt>
              </c:strCache>
            </c:strRef>
          </c:tx>
          <c:spPr>
            <a:solidFill>
              <a:schemeClr val="accent2">
                <a:lumMod val="60000"/>
              </a:schemeClr>
            </a:solidFill>
            <a:ln>
              <a:noFill/>
            </a:ln>
            <a:effectLst/>
          </c:spPr>
          <c:invertIfNegative val="0"/>
          <c:val>
            <c:numRef>
              <c:f>'2_CostDistribution'!$B$9</c:f>
              <c:numCache>
                <c:formatCode>General</c:formatCode>
                <c:ptCount val="1"/>
                <c:pt idx="0">
                  <c:v>0</c:v>
                </c:pt>
              </c:numCache>
            </c:numRef>
          </c:val>
          <c:extLst>
            <c:ext xmlns:c16="http://schemas.microsoft.com/office/drawing/2014/chart" uri="{C3380CC4-5D6E-409C-BE32-E72D297353CC}">
              <c16:uniqueId val="{00000007-B2F2-4B7B-AA06-9C2A0EE6C447}"/>
            </c:ext>
          </c:extLst>
        </c:ser>
        <c:ser>
          <c:idx val="8"/>
          <c:order val="8"/>
          <c:tx>
            <c:strRef>
              <c:f>'2_CostDistribution'!$A$10</c:f>
              <c:strCache>
                <c:ptCount val="1"/>
                <c:pt idx="0">
                  <c:v>CAPEX (EV Battery)</c:v>
                </c:pt>
              </c:strCache>
            </c:strRef>
          </c:tx>
          <c:spPr>
            <a:solidFill>
              <a:schemeClr val="accent3">
                <a:lumMod val="60000"/>
              </a:schemeClr>
            </a:solidFill>
            <a:ln>
              <a:noFill/>
            </a:ln>
            <a:effectLst/>
          </c:spPr>
          <c:invertIfNegative val="0"/>
          <c:val>
            <c:numRef>
              <c:f>'2_CostDistribution'!$B$10</c:f>
              <c:numCache>
                <c:formatCode>General</c:formatCode>
                <c:ptCount val="1"/>
                <c:pt idx="0">
                  <c:v>0</c:v>
                </c:pt>
              </c:numCache>
            </c:numRef>
          </c:val>
          <c:extLst>
            <c:ext xmlns:c16="http://schemas.microsoft.com/office/drawing/2014/chart" uri="{C3380CC4-5D6E-409C-BE32-E72D297353CC}">
              <c16:uniqueId val="{00000008-B2F2-4B7B-AA06-9C2A0EE6C447}"/>
            </c:ext>
          </c:extLst>
        </c:ser>
        <c:ser>
          <c:idx val="9"/>
          <c:order val="9"/>
          <c:tx>
            <c:strRef>
              <c:f>'2_CostDistribution'!$A$11</c:f>
              <c:strCache>
                <c:ptCount val="1"/>
                <c:pt idx="0">
                  <c:v>OPEX (Solar PV)</c:v>
                </c:pt>
              </c:strCache>
            </c:strRef>
          </c:tx>
          <c:spPr>
            <a:solidFill>
              <a:schemeClr val="accent4">
                <a:lumMod val="60000"/>
              </a:schemeClr>
            </a:solidFill>
            <a:ln>
              <a:noFill/>
            </a:ln>
            <a:effectLst/>
          </c:spPr>
          <c:invertIfNegative val="0"/>
          <c:val>
            <c:numRef>
              <c:f>'2_CostDistribution'!$B$11</c:f>
              <c:numCache>
                <c:formatCode>General</c:formatCode>
                <c:ptCount val="1"/>
                <c:pt idx="0">
                  <c:v>2674.5547289881529</c:v>
                </c:pt>
              </c:numCache>
            </c:numRef>
          </c:val>
          <c:extLst>
            <c:ext xmlns:c16="http://schemas.microsoft.com/office/drawing/2014/chart" uri="{C3380CC4-5D6E-409C-BE32-E72D297353CC}">
              <c16:uniqueId val="{00000009-B2F2-4B7B-AA06-9C2A0EE6C447}"/>
            </c:ext>
          </c:extLst>
        </c:ser>
        <c:ser>
          <c:idx val="10"/>
          <c:order val="10"/>
          <c:tx>
            <c:strRef>
              <c:f>'2_CostDistribution'!$A$12</c:f>
              <c:strCache>
                <c:ptCount val="1"/>
                <c:pt idx="0">
                  <c:v>OPEX (Wind Turbine)</c:v>
                </c:pt>
              </c:strCache>
            </c:strRef>
          </c:tx>
          <c:spPr>
            <a:solidFill>
              <a:schemeClr val="accent5">
                <a:lumMod val="60000"/>
              </a:schemeClr>
            </a:solidFill>
            <a:ln>
              <a:noFill/>
            </a:ln>
            <a:effectLst/>
          </c:spPr>
          <c:invertIfNegative val="0"/>
          <c:val>
            <c:numRef>
              <c:f>'2_CostDistribution'!$B$12</c:f>
              <c:numCache>
                <c:formatCode>General</c:formatCode>
                <c:ptCount val="1"/>
                <c:pt idx="0">
                  <c:v>0</c:v>
                </c:pt>
              </c:numCache>
            </c:numRef>
          </c:val>
          <c:extLst>
            <c:ext xmlns:c16="http://schemas.microsoft.com/office/drawing/2014/chart" uri="{C3380CC4-5D6E-409C-BE32-E72D297353CC}">
              <c16:uniqueId val="{0000000A-B2F2-4B7B-AA06-9C2A0EE6C447}"/>
            </c:ext>
          </c:extLst>
        </c:ser>
        <c:ser>
          <c:idx val="11"/>
          <c:order val="11"/>
          <c:tx>
            <c:strRef>
              <c:f>'2_CostDistribution'!$A$13</c:f>
              <c:strCache>
                <c:ptCount val="1"/>
                <c:pt idx="0">
                  <c:v>OPEX (Battery-Power)</c:v>
                </c:pt>
              </c:strCache>
            </c:strRef>
          </c:tx>
          <c:spPr>
            <a:solidFill>
              <a:schemeClr val="accent6">
                <a:lumMod val="60000"/>
              </a:schemeClr>
            </a:solidFill>
            <a:ln>
              <a:noFill/>
            </a:ln>
            <a:effectLst/>
          </c:spPr>
          <c:invertIfNegative val="0"/>
          <c:val>
            <c:numRef>
              <c:f>'2_CostDistribution'!$B$13</c:f>
              <c:numCache>
                <c:formatCode>General</c:formatCode>
                <c:ptCount val="1"/>
                <c:pt idx="0">
                  <c:v>362.44777113434839</c:v>
                </c:pt>
              </c:numCache>
            </c:numRef>
          </c:val>
          <c:extLst>
            <c:ext xmlns:c16="http://schemas.microsoft.com/office/drawing/2014/chart" uri="{C3380CC4-5D6E-409C-BE32-E72D297353CC}">
              <c16:uniqueId val="{0000000B-B2F2-4B7B-AA06-9C2A0EE6C447}"/>
            </c:ext>
          </c:extLst>
        </c:ser>
        <c:ser>
          <c:idx val="12"/>
          <c:order val="12"/>
          <c:tx>
            <c:strRef>
              <c:f>'2_CostDistribution'!$A$14</c:f>
              <c:strCache>
                <c:ptCount val="1"/>
                <c:pt idx="0">
                  <c:v>OPEX (EV)</c:v>
                </c:pt>
              </c:strCache>
            </c:strRef>
          </c:tx>
          <c:spPr>
            <a:solidFill>
              <a:schemeClr val="accent1">
                <a:lumMod val="80000"/>
                <a:lumOff val="20000"/>
              </a:schemeClr>
            </a:solidFill>
            <a:ln>
              <a:noFill/>
            </a:ln>
            <a:effectLst/>
          </c:spPr>
          <c:invertIfNegative val="0"/>
          <c:val>
            <c:numRef>
              <c:f>'2_CostDistribution'!$B$14</c:f>
              <c:numCache>
                <c:formatCode>General</c:formatCode>
                <c:ptCount val="1"/>
                <c:pt idx="0">
                  <c:v>0</c:v>
                </c:pt>
              </c:numCache>
            </c:numRef>
          </c:val>
          <c:extLst>
            <c:ext xmlns:c16="http://schemas.microsoft.com/office/drawing/2014/chart" uri="{C3380CC4-5D6E-409C-BE32-E72D297353CC}">
              <c16:uniqueId val="{0000000C-B2F2-4B7B-AA06-9C2A0EE6C447}"/>
            </c:ext>
          </c:extLst>
        </c:ser>
        <c:ser>
          <c:idx val="13"/>
          <c:order val="13"/>
          <c:tx>
            <c:strRef>
              <c:f>'2_CostDistribution'!$A$15</c:f>
              <c:strCache>
                <c:ptCount val="1"/>
                <c:pt idx="0">
                  <c:v>Grid Electricity Cost</c:v>
                </c:pt>
              </c:strCache>
            </c:strRef>
          </c:tx>
          <c:spPr>
            <a:solidFill>
              <a:schemeClr val="accent2">
                <a:lumMod val="80000"/>
                <a:lumOff val="20000"/>
              </a:schemeClr>
            </a:solidFill>
            <a:ln>
              <a:noFill/>
            </a:ln>
            <a:effectLst/>
          </c:spPr>
          <c:invertIfNegative val="0"/>
          <c:val>
            <c:numRef>
              <c:f>'2_CostDistribution'!$B$15</c:f>
              <c:numCache>
                <c:formatCode>General</c:formatCode>
                <c:ptCount val="1"/>
                <c:pt idx="0">
                  <c:v>133015.37750839649</c:v>
                </c:pt>
              </c:numCache>
            </c:numRef>
          </c:val>
          <c:extLst>
            <c:ext xmlns:c16="http://schemas.microsoft.com/office/drawing/2014/chart" uri="{C3380CC4-5D6E-409C-BE32-E72D297353CC}">
              <c16:uniqueId val="{0000000D-B2F2-4B7B-AA06-9C2A0EE6C447}"/>
            </c:ext>
          </c:extLst>
        </c:ser>
        <c:ser>
          <c:idx val="14"/>
          <c:order val="14"/>
          <c:tx>
            <c:strRef>
              <c:f>'2_CostDistribution'!$A$16</c:f>
              <c:strCache>
                <c:ptCount val="1"/>
                <c:pt idx="0">
                  <c:v>Revenue (V2G)</c:v>
                </c:pt>
              </c:strCache>
            </c:strRef>
          </c:tx>
          <c:spPr>
            <a:solidFill>
              <a:schemeClr val="accent3">
                <a:lumMod val="80000"/>
                <a:lumOff val="20000"/>
              </a:schemeClr>
            </a:solidFill>
            <a:ln>
              <a:noFill/>
            </a:ln>
            <a:effectLst/>
          </c:spPr>
          <c:invertIfNegative val="0"/>
          <c:val>
            <c:numRef>
              <c:f>'2_CostDistribution'!$B$16</c:f>
              <c:numCache>
                <c:formatCode>General</c:formatCode>
                <c:ptCount val="1"/>
                <c:pt idx="0">
                  <c:v>0</c:v>
                </c:pt>
              </c:numCache>
            </c:numRef>
          </c:val>
          <c:extLst>
            <c:ext xmlns:c16="http://schemas.microsoft.com/office/drawing/2014/chart" uri="{C3380CC4-5D6E-409C-BE32-E72D297353CC}">
              <c16:uniqueId val="{0000000E-B2F2-4B7B-AA06-9C2A0EE6C447}"/>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System Cost [USD/year]</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'2_CostDistribution'!$D$2</c:f>
              <c:strCache>
                <c:ptCount val="1"/>
                <c:pt idx="0">
                  <c:v>CAPEX (Solar PV)</c:v>
                </c:pt>
              </c:strCache>
            </c:strRef>
          </c:tx>
          <c:spPr>
            <a:solidFill>
              <a:schemeClr val="accent1"/>
            </a:solidFill>
            <a:ln>
              <a:noFill/>
            </a:ln>
            <a:effectLst/>
          </c:spPr>
          <c:invertIfNegative val="0"/>
          <c:val>
            <c:numRef>
              <c:f>'2_CostDistribution'!$E$2</c:f>
              <c:numCache>
                <c:formatCode>General</c:formatCode>
                <c:ptCount val="1"/>
                <c:pt idx="0">
                  <c:v>8.5865807213973949E-3</c:v>
                </c:pt>
              </c:numCache>
            </c:numRef>
          </c:val>
          <c:extLst>
            <c:ext xmlns:c16="http://schemas.microsoft.com/office/drawing/2014/chart" uri="{C3380CC4-5D6E-409C-BE32-E72D297353CC}">
              <c16:uniqueId val="{00000000-D93A-4447-A45A-64E66BE94963}"/>
            </c:ext>
          </c:extLst>
        </c:ser>
        <c:ser>
          <c:idx val="1"/>
          <c:order val="1"/>
          <c:tx>
            <c:strRef>
              <c:f>'2_CostDistribution'!$D$3</c:f>
              <c:strCache>
                <c:ptCount val="1"/>
                <c:pt idx="0">
                  <c:v>CAPEX (Wind Turbine)</c:v>
                </c:pt>
              </c:strCache>
            </c:strRef>
          </c:tx>
          <c:spPr>
            <a:solidFill>
              <a:schemeClr val="accent2"/>
            </a:solidFill>
            <a:ln>
              <a:noFill/>
            </a:ln>
            <a:effectLst/>
          </c:spPr>
          <c:invertIfNegative val="0"/>
          <c:val>
            <c:numRef>
              <c:f>'2_CostDistribution'!$E$3</c:f>
              <c:numCache>
                <c:formatCode>General</c:formatCode>
                <c:ptCount val="1"/>
                <c:pt idx="0">
                  <c:v>0</c:v>
                </c:pt>
              </c:numCache>
            </c:numRef>
          </c:val>
          <c:extLst>
            <c:ext xmlns:c16="http://schemas.microsoft.com/office/drawing/2014/chart" uri="{C3380CC4-5D6E-409C-BE32-E72D297353CC}">
              <c16:uniqueId val="{00000001-D93A-4447-A45A-64E66BE94963}"/>
            </c:ext>
          </c:extLst>
        </c:ser>
        <c:ser>
          <c:idx val="2"/>
          <c:order val="2"/>
          <c:tx>
            <c:strRef>
              <c:f>'2_CostDistribution'!$D$4</c:f>
              <c:strCache>
                <c:ptCount val="1"/>
                <c:pt idx="0">
                  <c:v>CAPEX (Inverter)</c:v>
                </c:pt>
              </c:strCache>
            </c:strRef>
          </c:tx>
          <c:spPr>
            <a:solidFill>
              <a:schemeClr val="accent3"/>
            </a:solidFill>
            <a:ln>
              <a:noFill/>
            </a:ln>
            <a:effectLst/>
          </c:spPr>
          <c:invertIfNegative val="0"/>
          <c:val>
            <c:numRef>
              <c:f>'2_CostDistribution'!$E$4</c:f>
              <c:numCache>
                <c:formatCode>General</c:formatCode>
                <c:ptCount val="1"/>
                <c:pt idx="0">
                  <c:v>8.4696935017509393E-4</c:v>
                </c:pt>
              </c:numCache>
            </c:numRef>
          </c:val>
          <c:extLst>
            <c:ext xmlns:c16="http://schemas.microsoft.com/office/drawing/2014/chart" uri="{C3380CC4-5D6E-409C-BE32-E72D297353CC}">
              <c16:uniqueId val="{00000002-D93A-4447-A45A-64E66BE94963}"/>
            </c:ext>
          </c:extLst>
        </c:ser>
        <c:ser>
          <c:idx val="3"/>
          <c:order val="3"/>
          <c:tx>
            <c:strRef>
              <c:f>'2_CostDistribution'!$D$5</c:f>
              <c:strCache>
                <c:ptCount val="1"/>
                <c:pt idx="0">
                  <c:v>CAPEX (Rectifier)</c:v>
                </c:pt>
              </c:strCache>
            </c:strRef>
          </c:tx>
          <c:spPr>
            <a:solidFill>
              <a:schemeClr val="accent4"/>
            </a:solidFill>
            <a:ln>
              <a:noFill/>
            </a:ln>
            <a:effectLst/>
          </c:spPr>
          <c:invertIfNegative val="0"/>
          <c:val>
            <c:numRef>
              <c:f>'2_CostDistribution'!$E$5</c:f>
              <c:numCache>
                <c:formatCode>General</c:formatCode>
                <c:ptCount val="1"/>
                <c:pt idx="0">
                  <c:v>0</c:v>
                </c:pt>
              </c:numCache>
            </c:numRef>
          </c:val>
          <c:extLst>
            <c:ext xmlns:c16="http://schemas.microsoft.com/office/drawing/2014/chart" uri="{C3380CC4-5D6E-409C-BE32-E72D297353CC}">
              <c16:uniqueId val="{00000003-D93A-4447-A45A-64E66BE94963}"/>
            </c:ext>
          </c:extLst>
        </c:ser>
        <c:ser>
          <c:idx val="4"/>
          <c:order val="4"/>
          <c:tx>
            <c:strRef>
              <c:f>'2_CostDistribution'!$D$6</c:f>
              <c:strCache>
                <c:ptCount val="1"/>
                <c:pt idx="0">
                  <c:v>CAPEX (Battery-Energy)</c:v>
                </c:pt>
              </c:strCache>
            </c:strRef>
          </c:tx>
          <c:spPr>
            <a:solidFill>
              <a:schemeClr val="accent5"/>
            </a:solidFill>
            <a:ln>
              <a:noFill/>
            </a:ln>
            <a:effectLst/>
          </c:spPr>
          <c:invertIfNegative val="0"/>
          <c:val>
            <c:numRef>
              <c:f>'2_CostDistribution'!$E$6</c:f>
              <c:numCache>
                <c:formatCode>General</c:formatCode>
                <c:ptCount val="1"/>
                <c:pt idx="0">
                  <c:v>6.2610636149224204E-4</c:v>
                </c:pt>
              </c:numCache>
            </c:numRef>
          </c:val>
          <c:extLst>
            <c:ext xmlns:c16="http://schemas.microsoft.com/office/drawing/2014/chart" uri="{C3380CC4-5D6E-409C-BE32-E72D297353CC}">
              <c16:uniqueId val="{00000004-D93A-4447-A45A-64E66BE94963}"/>
            </c:ext>
          </c:extLst>
        </c:ser>
        <c:ser>
          <c:idx val="5"/>
          <c:order val="5"/>
          <c:tx>
            <c:strRef>
              <c:f>'2_CostDistribution'!$D$7</c:f>
              <c:strCache>
                <c:ptCount val="1"/>
                <c:pt idx="0">
                  <c:v>CAPEX (Battery-Power)</c:v>
                </c:pt>
              </c:strCache>
            </c:strRef>
          </c:tx>
          <c:spPr>
            <a:solidFill>
              <a:schemeClr val="accent6"/>
            </a:solidFill>
            <a:ln>
              <a:noFill/>
            </a:ln>
            <a:effectLst/>
          </c:spPr>
          <c:invertIfNegative val="0"/>
          <c:val>
            <c:numRef>
              <c:f>'2_CostDistribution'!$E$7</c:f>
              <c:numCache>
                <c:formatCode>General</c:formatCode>
                <c:ptCount val="1"/>
                <c:pt idx="0">
                  <c:v>1.6410669089123888E-3</c:v>
                </c:pt>
              </c:numCache>
            </c:numRef>
          </c:val>
          <c:extLst>
            <c:ext xmlns:c16="http://schemas.microsoft.com/office/drawing/2014/chart" uri="{C3380CC4-5D6E-409C-BE32-E72D297353CC}">
              <c16:uniqueId val="{00000005-D93A-4447-A45A-64E66BE94963}"/>
            </c:ext>
          </c:extLst>
        </c:ser>
        <c:ser>
          <c:idx val="6"/>
          <c:order val="6"/>
          <c:tx>
            <c:strRef>
              <c:f>'2_CostDistribution'!$D$8</c:f>
              <c:strCache>
                <c:ptCount val="1"/>
                <c:pt idx="0">
                  <c:v>CAPEX (Land)</c:v>
                </c:pt>
              </c:strCache>
            </c:strRef>
          </c:tx>
          <c:spPr>
            <a:solidFill>
              <a:schemeClr val="accent1">
                <a:lumMod val="60000"/>
              </a:schemeClr>
            </a:solidFill>
            <a:ln>
              <a:noFill/>
            </a:ln>
            <a:effectLst/>
          </c:spPr>
          <c:invertIfNegative val="0"/>
          <c:val>
            <c:numRef>
              <c:f>'2_CostDistribution'!$E$8</c:f>
              <c:numCache>
                <c:formatCode>General</c:formatCode>
                <c:ptCount val="1"/>
                <c:pt idx="0">
                  <c:v>0</c:v>
                </c:pt>
              </c:numCache>
            </c:numRef>
          </c:val>
          <c:extLst>
            <c:ext xmlns:c16="http://schemas.microsoft.com/office/drawing/2014/chart" uri="{C3380CC4-5D6E-409C-BE32-E72D297353CC}">
              <c16:uniqueId val="{00000006-D93A-4447-A45A-64E66BE94963}"/>
            </c:ext>
          </c:extLst>
        </c:ser>
        <c:ser>
          <c:idx val="7"/>
          <c:order val="7"/>
          <c:tx>
            <c:strRef>
              <c:f>'2_CostDistribution'!$D$9</c:f>
              <c:strCache>
                <c:ptCount val="1"/>
                <c:pt idx="0">
                  <c:v>OPEX (Solar PV)</c:v>
                </c:pt>
              </c:strCache>
            </c:strRef>
          </c:tx>
          <c:spPr>
            <a:solidFill>
              <a:schemeClr val="accent2">
                <a:lumMod val="60000"/>
              </a:schemeClr>
            </a:solidFill>
            <a:ln>
              <a:noFill/>
            </a:ln>
            <a:effectLst/>
          </c:spPr>
          <c:invertIfNegative val="0"/>
          <c:val>
            <c:numRef>
              <c:f>'2_CostDistribution'!$E$9</c:f>
              <c:numCache>
                <c:formatCode>General</c:formatCode>
                <c:ptCount val="1"/>
                <c:pt idx="0">
                  <c:v>1.2774663881986172E-3</c:v>
                </c:pt>
              </c:numCache>
            </c:numRef>
          </c:val>
          <c:extLst>
            <c:ext xmlns:c16="http://schemas.microsoft.com/office/drawing/2014/chart" uri="{C3380CC4-5D6E-409C-BE32-E72D297353CC}">
              <c16:uniqueId val="{00000007-D93A-4447-A45A-64E66BE94963}"/>
            </c:ext>
          </c:extLst>
        </c:ser>
        <c:ser>
          <c:idx val="8"/>
          <c:order val="8"/>
          <c:tx>
            <c:strRef>
              <c:f>'2_CostDistribution'!$D$10</c:f>
              <c:strCache>
                <c:ptCount val="1"/>
                <c:pt idx="0">
                  <c:v>OPEX (Wind Turbine)</c:v>
                </c:pt>
              </c:strCache>
            </c:strRef>
          </c:tx>
          <c:spPr>
            <a:solidFill>
              <a:schemeClr val="accent3">
                <a:lumMod val="60000"/>
              </a:schemeClr>
            </a:solidFill>
            <a:ln>
              <a:noFill/>
            </a:ln>
            <a:effectLst/>
          </c:spPr>
          <c:invertIfNegative val="0"/>
          <c:val>
            <c:numRef>
              <c:f>'2_CostDistribution'!$E$10</c:f>
              <c:numCache>
                <c:formatCode>General</c:formatCode>
                <c:ptCount val="1"/>
                <c:pt idx="0">
                  <c:v>0</c:v>
                </c:pt>
              </c:numCache>
            </c:numRef>
          </c:val>
          <c:extLst>
            <c:ext xmlns:c16="http://schemas.microsoft.com/office/drawing/2014/chart" uri="{C3380CC4-5D6E-409C-BE32-E72D297353CC}">
              <c16:uniqueId val="{00000008-D93A-4447-A45A-64E66BE94963}"/>
            </c:ext>
          </c:extLst>
        </c:ser>
        <c:ser>
          <c:idx val="9"/>
          <c:order val="9"/>
          <c:tx>
            <c:strRef>
              <c:f>'2_CostDistribution'!$D$11</c:f>
              <c:strCache>
                <c:ptCount val="1"/>
                <c:pt idx="0">
                  <c:v>OPEX (Battery-Power)</c:v>
                </c:pt>
              </c:strCache>
            </c:strRef>
          </c:tx>
          <c:spPr>
            <a:solidFill>
              <a:schemeClr val="accent4">
                <a:lumMod val="60000"/>
              </a:schemeClr>
            </a:solidFill>
            <a:ln>
              <a:noFill/>
            </a:ln>
            <a:effectLst/>
          </c:spPr>
          <c:invertIfNegative val="0"/>
          <c:val>
            <c:numRef>
              <c:f>'2_CostDistribution'!$E$11</c:f>
              <c:numCache>
                <c:formatCode>General</c:formatCode>
                <c:ptCount val="1"/>
                <c:pt idx="0">
                  <c:v>1.7311847840810663E-4</c:v>
                </c:pt>
              </c:numCache>
            </c:numRef>
          </c:val>
          <c:extLst>
            <c:ext xmlns:c16="http://schemas.microsoft.com/office/drawing/2014/chart" uri="{C3380CC4-5D6E-409C-BE32-E72D297353CC}">
              <c16:uniqueId val="{00000009-D93A-4447-A45A-64E66BE94963}"/>
            </c:ext>
          </c:extLst>
        </c:ser>
        <c:ser>
          <c:idx val="10"/>
          <c:order val="10"/>
          <c:tx>
            <c:strRef>
              <c:f>'2_CostDistribution'!$D$12</c:f>
              <c:strCache>
                <c:ptCount val="1"/>
                <c:pt idx="0">
                  <c:v>Grid Electricity Cost</c:v>
                </c:pt>
              </c:strCache>
            </c:strRef>
          </c:tx>
          <c:spPr>
            <a:solidFill>
              <a:schemeClr val="accent5">
                <a:lumMod val="60000"/>
              </a:schemeClr>
            </a:solidFill>
            <a:ln>
              <a:noFill/>
            </a:ln>
            <a:effectLst/>
          </c:spPr>
          <c:invertIfNegative val="0"/>
          <c:val>
            <c:numRef>
              <c:f>'2_CostDistribution'!$E$12</c:f>
              <c:numCache>
                <c:formatCode>General</c:formatCode>
                <c:ptCount val="1"/>
                <c:pt idx="0">
                  <c:v>6.353307039815656E-2</c:v>
                </c:pt>
              </c:numCache>
            </c:numRef>
          </c:val>
          <c:extLst>
            <c:ext xmlns:c16="http://schemas.microsoft.com/office/drawing/2014/chart" uri="{C3380CC4-5D6E-409C-BE32-E72D297353CC}">
              <c16:uniqueId val="{0000000A-D93A-4447-A45A-64E66BE94963}"/>
            </c:ext>
          </c:extLst>
        </c:ser>
        <c:ser>
          <c:idx val="11"/>
          <c:order val="11"/>
          <c:tx>
            <c:strRef>
              <c:f>'2_CostDistribution'!$D$13</c:f>
              <c:strCache>
                <c:ptCount val="1"/>
                <c:pt idx="0">
                  <c:v>Revenue (V2G)</c:v>
                </c:pt>
              </c:strCache>
            </c:strRef>
          </c:tx>
          <c:spPr>
            <a:solidFill>
              <a:schemeClr val="accent6">
                <a:lumMod val="60000"/>
              </a:schemeClr>
            </a:solidFill>
            <a:ln>
              <a:noFill/>
            </a:ln>
            <a:effectLst/>
          </c:spPr>
          <c:invertIfNegative val="0"/>
          <c:val>
            <c:numRef>
              <c:f>'2_CostDistribution'!$E$13</c:f>
              <c:numCache>
                <c:formatCode>General</c:formatCode>
                <c:ptCount val="1"/>
                <c:pt idx="0">
                  <c:v>0</c:v>
                </c:pt>
              </c:numCache>
            </c:numRef>
          </c:val>
          <c:extLst>
            <c:ext xmlns:c16="http://schemas.microsoft.com/office/drawing/2014/chart" uri="{C3380CC4-5D6E-409C-BE32-E72D297353CC}">
              <c16:uniqueId val="{0000000B-D93A-4447-A45A-64E66BE94963}"/>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Average Electricity Cost [USD/kWh]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'3_LoadProfile'!$B$2</c:f>
              <c:strCache>
                <c:ptCount val="1"/>
                <c:pt idx="0">
                  <c:v>Grid Electricity</c:v>
                </c:pt>
              </c:strCache>
            </c:strRef>
          </c:tx>
          <c:spPr>
            <a:solidFill>
              <a:schemeClr val="accent5"/>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'3_LoadProfile'!$B$3:$B$26</c:f>
              <c:numCache>
                <c:formatCode>General</c:formatCode>
                <c:ptCount val="24"/>
                <c:pt idx="0">
                  <c:v>74</c:v>
                </c:pt>
                <c:pt idx="1">
                  <c:v>66</c:v>
                </c:pt>
                <c:pt idx="2">
                  <c:v>61</c:v>
                </c:pt>
                <c:pt idx="3">
                  <c:v>58</c:v>
                </c:pt>
                <c:pt idx="4">
                  <c:v>55</c:v>
                </c:pt>
                <c:pt idx="5">
                  <c:v>54</c:v>
                </c:pt>
                <c:pt idx="6">
                  <c:v>52</c:v>
                </c:pt>
                <c:pt idx="7">
                  <c:v>37.404806048914594</c:v>
                </c:pt>
                <c:pt idx="8">
                  <c:v>23.79325593488392</c:v>
                </c:pt>
                <c:pt idx="9">
                  <c:v>11.892101001890566</c:v>
                </c:pt>
                <c:pt idx="10">
                  <c:v>2.225791972260005</c:v>
                </c:pt>
                <c:pt idx="11">
                  <c:v>0</c:v>
                </c:pt>
                <c:pt idx="12">
                  <c:v>0</c:v>
                </c:pt>
                <c:pt idx="13">
                  <c:v>0.98123384070890296</c:v>
                </c:pt>
                <c:pt idx="14">
                  <c:v>10.182838622949333</c:v>
                </c:pt>
                <c:pt idx="15">
                  <c:v>21.620005538388305</c:v>
                </c:pt>
                <c:pt idx="16">
                  <c:v>34.543483805941023</c:v>
                </c:pt>
                <c:pt idx="17">
                  <c:v>43.456514241957386</c:v>
                </c:pt>
                <c:pt idx="18">
                  <c:v>55</c:v>
                </c:pt>
                <c:pt idx="19">
                  <c:v>69</c:v>
                </c:pt>
                <c:pt idx="20">
                  <c:v>81</c:v>
                </c:pt>
                <c:pt idx="21">
                  <c:v>85</c:v>
                </c:pt>
                <c:pt idx="22">
                  <c:v>85</c:v>
                </c:pt>
                <c:pt idx="23">
                  <c:v>81</c:v>
                </c:pt>
              </c:numCache>
            </c:numRef>
          </c:val>
          <c:extLst>
            <c:ext xmlns:c16="http://schemas.microsoft.com/office/drawing/2014/chart" uri="{C3380CC4-5D6E-409C-BE32-E72D297353CC}">
              <c16:uniqueId val="{00000000-2D77-4C2A-B0E3-49E8B91B90D4}"/>
            </c:ext>
          </c:extLst>
        </c:ser>
        <c:ser>
          <c:idx val="1"/>
          <c:order val="1"/>
          <c:tx>
            <c:strRef>
              <c:f>'3_LoadProfile'!$C$2</c:f>
              <c:strCache>
                <c:ptCount val="1"/>
                <c:pt idx="0">
                  <c:v>Solar PV</c:v>
                </c:pt>
              </c:strCache>
            </c:strRef>
          </c:tx>
          <c:spPr>
            <a:solidFill>
              <a:schemeClr val="accent2"/>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'3_LoadProfile'!$C$3:$C$26</c:f>
              <c:numCache>
                <c:formatCode>General</c:formatCode>
                <c:ptCount val="24"/>
                <c:pt idx="0">
                  <c:v>0</c:v>
                </c:pt>
                <c:pt idx="1">
                  <c:v>0</c:v>
                </c:pt>
                <c:pt idx="2">
                  <c:v>0</c:v>
                </c:pt>
                <c:pt idx="3">
                  <c:v>0</c:v>
                </c:pt>
                <c:pt idx="4">
                  <c:v>0</c:v>
                </c:pt>
                <c:pt idx="5">
                  <c:v>0</c:v>
                </c:pt>
                <c:pt idx="6">
                  <c:v>0</c:v>
                </c:pt>
                <c:pt idx="7">
                  <c:v>11.59519395108541</c:v>
                </c:pt>
                <c:pt idx="8">
                  <c:v>25.20674406511608</c:v>
                </c:pt>
                <c:pt idx="9">
                  <c:v>38.107898998109434</c:v>
                </c:pt>
                <c:pt idx="10">
                  <c:v>47.774208027739995</c:v>
                </c:pt>
                <c:pt idx="11">
                  <c:v>51.000000000000007</c:v>
                </c:pt>
                <c:pt idx="12">
                  <c:v>50</c:v>
                </c:pt>
                <c:pt idx="13">
                  <c:v>51.018766159291097</c:v>
                </c:pt>
                <c:pt idx="14">
                  <c:v>42.817161377050667</c:v>
                </c:pt>
                <c:pt idx="15">
                  <c:v>31.379994461611695</c:v>
                </c:pt>
                <c:pt idx="16">
                  <c:v>18.456516194058977</c:v>
                </c:pt>
                <c:pt idx="17">
                  <c:v>6.5434857580426167</c:v>
                </c:pt>
                <c:pt idx="18">
                  <c:v>0</c:v>
                </c:pt>
                <c:pt idx="19">
                  <c:v>0</c:v>
                </c:pt>
                <c:pt idx="20">
                  <c:v>0</c:v>
                </c:pt>
                <c:pt idx="21">
                  <c:v>0</c:v>
                </c:pt>
                <c:pt idx="22">
                  <c:v>0</c:v>
                </c:pt>
                <c:pt idx="23">
                  <c:v>0</c:v>
                </c:pt>
              </c:numCache>
            </c:numRef>
          </c:val>
          <c:extLst>
            <c:ext xmlns:c16="http://schemas.microsoft.com/office/drawing/2014/chart" uri="{C3380CC4-5D6E-409C-BE32-E72D297353CC}">
              <c16:uniqueId val="{00000001-2D77-4C2A-B0E3-49E8B91B90D4}"/>
            </c:ext>
          </c:extLst>
        </c:ser>
        <c:ser>
          <c:idx val="2"/>
          <c:order val="2"/>
          <c:tx>
            <c:strRef>
              <c:f>'3_LoadProfile'!$D$2</c:f>
              <c:strCache>
                <c:ptCount val="1"/>
                <c:pt idx="0">
                  <c:v>Wind Turbine</c:v>
                </c:pt>
              </c:strCache>
            </c:strRef>
          </c:tx>
          <c:spPr>
            <a:solidFill>
              <a:schemeClr val="accent3"/>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'3_LoadProfile'!$D$3:$D$26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2D77-4C2A-B0E3-49E8B91B90D4}"/>
            </c:ext>
          </c:extLst>
        </c:ser>
        <c:ser>
          <c:idx val="3"/>
          <c:order val="3"/>
          <c:tx>
            <c:strRef>
              <c:f>'3_LoadProfile'!$E$2</c:f>
              <c:strCache>
                <c:ptCount val="1"/>
                <c:pt idx="0">
                  <c:v>V2G</c:v>
                </c:pt>
              </c:strCache>
            </c:strRef>
          </c:tx>
          <c:spPr>
            <a:solidFill>
              <a:schemeClr val="accent4"/>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'3_LoadProfile'!$E$3:$E$26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2D77-4C2A-B0E3-49E8B91B90D4}"/>
            </c:ext>
          </c:extLst>
        </c:ser>
        <c:ser>
          <c:idx val="4"/>
          <c:order val="4"/>
          <c:tx>
            <c:strRef>
              <c:f>'3_LoadProfile'!$F$2</c:f>
              <c:strCache>
                <c:ptCount val="1"/>
                <c:pt idx="0">
                  <c:v>Battery-Solar</c:v>
                </c:pt>
              </c:strCache>
            </c:strRef>
          </c:tx>
          <c:spPr>
            <a:solidFill>
              <a:srgbClr val="7030A0"/>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'3_LoadProfile'!$F$3:$F$26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2D77-4C2A-B0E3-49E8B91B90D4}"/>
            </c:ext>
          </c:extLst>
        </c:ser>
        <c:ser>
          <c:idx val="5"/>
          <c:order val="5"/>
          <c:tx>
            <c:strRef>
              <c:f>'3_LoadProfile'!$G$2</c:f>
              <c:strCache>
                <c:ptCount val="1"/>
                <c:pt idx="0">
                  <c:v>Battery-Wind</c:v>
                </c:pt>
              </c:strCache>
            </c:strRef>
          </c:tx>
          <c:spPr>
            <a:solidFill>
              <a:schemeClr val="accent6"/>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'3_LoadProfile'!$G$3:$G$26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2D77-4C2A-B0E3-49E8B91B90D4}"/>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Residential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'3_LoadProfile'!$K$2</c:f>
              <c:strCache>
                <c:ptCount val="1"/>
                <c:pt idx="0">
                  <c:v>Grid Electricity</c:v>
                </c:pt>
              </c:strCache>
            </c:strRef>
          </c:tx>
          <c:spPr>
            <a:solidFill>
              <a:schemeClr val="accent5"/>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'3_LoadProfile'!$K$3:$K$26</c:f>
              <c:numCache>
                <c:formatCode>General</c:formatCode>
                <c:ptCount val="24"/>
                <c:pt idx="0">
                  <c:v>52</c:v>
                </c:pt>
                <c:pt idx="1">
                  <c:v>51</c:v>
                </c:pt>
                <c:pt idx="2">
                  <c:v>49</c:v>
                </c:pt>
                <c:pt idx="3">
                  <c:v>49</c:v>
                </c:pt>
                <c:pt idx="4">
                  <c:v>49</c:v>
                </c:pt>
                <c:pt idx="5">
                  <c:v>49.996852557422734</c:v>
                </c:pt>
                <c:pt idx="6">
                  <c:v>48.177382910104896</c:v>
                </c:pt>
                <c:pt idx="7">
                  <c:v>39.228843162506031</c:v>
                </c:pt>
                <c:pt idx="8">
                  <c:v>26.367355817121464</c:v>
                </c:pt>
                <c:pt idx="9">
                  <c:v>11.594642340640775</c:v>
                </c:pt>
                <c:pt idx="10">
                  <c:v>0.77975485105561404</c:v>
                </c:pt>
                <c:pt idx="11">
                  <c:v>0</c:v>
                </c:pt>
                <c:pt idx="12">
                  <c:v>0</c:v>
                </c:pt>
                <c:pt idx="13">
                  <c:v>0</c:v>
                </c:pt>
                <c:pt idx="14">
                  <c:v>9.3770795574636452</c:v>
                </c:pt>
                <c:pt idx="15">
                  <c:v>26.906039218533991</c:v>
                </c:pt>
                <c:pt idx="16">
                  <c:v>46.712966135623262</c:v>
                </c:pt>
                <c:pt idx="17">
                  <c:v>61.971249108843224</c:v>
                </c:pt>
                <c:pt idx="18">
                  <c:v>66.311586565067799</c:v>
                </c:pt>
                <c:pt idx="19">
                  <c:v>51.105069623378611</c:v>
                </c:pt>
                <c:pt idx="20">
                  <c:v>60</c:v>
                </c:pt>
                <c:pt idx="21">
                  <c:v>46.237330376621387</c:v>
                </c:pt>
                <c:pt idx="22">
                  <c:v>55</c:v>
                </c:pt>
                <c:pt idx="23">
                  <c:v>56</c:v>
                </c:pt>
              </c:numCache>
            </c:numRef>
          </c:val>
          <c:extLst>
            <c:ext xmlns:c16="http://schemas.microsoft.com/office/drawing/2014/chart" uri="{C3380CC4-5D6E-409C-BE32-E72D297353CC}">
              <c16:uniqueId val="{00000000-AC7A-419C-902F-3E5549E8E498}"/>
            </c:ext>
          </c:extLst>
        </c:ser>
        <c:ser>
          <c:idx val="1"/>
          <c:order val="1"/>
          <c:tx>
            <c:strRef>
              <c:f>'3_LoadProfile'!$L$2</c:f>
              <c:strCache>
                <c:ptCount val="1"/>
                <c:pt idx="0">
                  <c:v>Solar PV</c:v>
                </c:pt>
              </c:strCache>
            </c:strRef>
          </c:tx>
          <c:spPr>
            <a:solidFill>
              <a:schemeClr val="accent2"/>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'3_LoadProfile'!$L$3:$L$26</c:f>
              <c:numCache>
                <c:formatCode>General</c:formatCode>
                <c:ptCount val="24"/>
                <c:pt idx="0">
                  <c:v>0</c:v>
                </c:pt>
                <c:pt idx="1">
                  <c:v>0</c:v>
                </c:pt>
                <c:pt idx="2">
                  <c:v>0</c:v>
                </c:pt>
                <c:pt idx="3">
                  <c:v>0</c:v>
                </c:pt>
                <c:pt idx="4">
                  <c:v>0</c:v>
                </c:pt>
                <c:pt idx="5">
                  <c:v>3.1474425772691841E-3</c:v>
                </c:pt>
                <c:pt idx="6">
                  <c:v>2.8226170898951013</c:v>
                </c:pt>
                <c:pt idx="7">
                  <c:v>17.771156837493969</c:v>
                </c:pt>
                <c:pt idx="8">
                  <c:v>38.632644182878536</c:v>
                </c:pt>
                <c:pt idx="9">
                  <c:v>58.405357659359225</c:v>
                </c:pt>
                <c:pt idx="10">
                  <c:v>73.220245148944386</c:v>
                </c:pt>
                <c:pt idx="11">
                  <c:v>74</c:v>
                </c:pt>
                <c:pt idx="12">
                  <c:v>73</c:v>
                </c:pt>
                <c:pt idx="13">
                  <c:v>74</c:v>
                </c:pt>
                <c:pt idx="14">
                  <c:v>65.622920442536355</c:v>
                </c:pt>
                <c:pt idx="15">
                  <c:v>48.093960781466009</c:v>
                </c:pt>
                <c:pt idx="16">
                  <c:v>28.287033864376742</c:v>
                </c:pt>
                <c:pt idx="17">
                  <c:v>10.028750891156774</c:v>
                </c:pt>
                <c:pt idx="18">
                  <c:v>0.68841343493220619</c:v>
                </c:pt>
                <c:pt idx="19">
                  <c:v>0</c:v>
                </c:pt>
                <c:pt idx="20">
                  <c:v>0</c:v>
                </c:pt>
                <c:pt idx="21">
                  <c:v>0</c:v>
                </c:pt>
                <c:pt idx="22">
                  <c:v>0</c:v>
                </c:pt>
                <c:pt idx="23">
                  <c:v>0</c:v>
                </c:pt>
              </c:numCache>
            </c:numRef>
          </c:val>
          <c:extLst>
            <c:ext xmlns:c16="http://schemas.microsoft.com/office/drawing/2014/chart" uri="{C3380CC4-5D6E-409C-BE32-E72D297353CC}">
              <c16:uniqueId val="{00000001-AC7A-419C-902F-3E5549E8E498}"/>
            </c:ext>
          </c:extLst>
        </c:ser>
        <c:ser>
          <c:idx val="2"/>
          <c:order val="2"/>
          <c:tx>
            <c:strRef>
              <c:f>'3_LoadProfile'!$M$2</c:f>
              <c:strCache>
                <c:ptCount val="1"/>
                <c:pt idx="0">
                  <c:v>Wind Turbine</c:v>
                </c:pt>
              </c:strCache>
            </c:strRef>
          </c:tx>
          <c:spPr>
            <a:solidFill>
              <a:schemeClr val="accent3"/>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'3_LoadProfile'!$M$3:$M$26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AC7A-419C-902F-3E5549E8E498}"/>
            </c:ext>
          </c:extLst>
        </c:ser>
        <c:ser>
          <c:idx val="3"/>
          <c:order val="3"/>
          <c:tx>
            <c:strRef>
              <c:f>'3_LoadProfile'!$N$2</c:f>
              <c:strCache>
                <c:ptCount val="1"/>
                <c:pt idx="0">
                  <c:v>V2G</c:v>
                </c:pt>
              </c:strCache>
            </c:strRef>
          </c:tx>
          <c:spPr>
            <a:solidFill>
              <a:schemeClr val="accent4"/>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'3_LoadProfile'!$N$3:$N$26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AC7A-419C-902F-3E5549E8E498}"/>
            </c:ext>
          </c:extLst>
        </c:ser>
        <c:ser>
          <c:idx val="4"/>
          <c:order val="4"/>
          <c:tx>
            <c:strRef>
              <c:f>'3_LoadProfile'!$O$2</c:f>
              <c:strCache>
                <c:ptCount val="1"/>
                <c:pt idx="0">
                  <c:v>Battery-Solar</c:v>
                </c:pt>
              </c:strCache>
            </c:strRef>
          </c:tx>
          <c:spPr>
            <a:solidFill>
              <a:srgbClr val="7030A0"/>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'3_LoadProfile'!$O$3:$O$26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10.894930376621385</c:v>
                </c:pt>
                <c:pt idx="20">
                  <c:v>0</c:v>
                </c:pt>
                <c:pt idx="21">
                  <c:v>10.762669623378613</c:v>
                </c:pt>
                <c:pt idx="22">
                  <c:v>0</c:v>
                </c:pt>
                <c:pt idx="23">
                  <c:v>0</c:v>
                </c:pt>
              </c:numCache>
            </c:numRef>
          </c:val>
          <c:extLst>
            <c:ext xmlns:c16="http://schemas.microsoft.com/office/drawing/2014/chart" uri="{C3380CC4-5D6E-409C-BE32-E72D297353CC}">
              <c16:uniqueId val="{00000004-AC7A-419C-902F-3E5549E8E498}"/>
            </c:ext>
          </c:extLst>
        </c:ser>
        <c:ser>
          <c:idx val="5"/>
          <c:order val="5"/>
          <c:tx>
            <c:strRef>
              <c:f>'3_LoadProfile'!$P$2</c:f>
              <c:strCache>
                <c:ptCount val="1"/>
                <c:pt idx="0">
                  <c:v>Battery-Wind</c:v>
                </c:pt>
              </c:strCache>
            </c:strRef>
          </c:tx>
          <c:spPr>
            <a:solidFill>
              <a:schemeClr val="accent6"/>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'3_LoadProfile'!$P$3:$P$26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AC7A-419C-902F-3E5549E8E498}"/>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Commercial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'3_LoadProfile'!$T$2</c:f>
              <c:strCache>
                <c:ptCount val="1"/>
                <c:pt idx="0">
                  <c:v>Grid Electricity</c:v>
                </c:pt>
              </c:strCache>
            </c:strRef>
          </c:tx>
          <c:spPr>
            <a:solidFill>
              <a:schemeClr val="accent5"/>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'3_LoadProfile'!$T$3:$T$26</c:f>
              <c:numCache>
                <c:formatCode>General</c:formatCode>
                <c:ptCount val="24"/>
                <c:pt idx="0">
                  <c:v>117</c:v>
                </c:pt>
                <c:pt idx="1">
                  <c:v>117</c:v>
                </c:pt>
                <c:pt idx="2">
                  <c:v>117</c:v>
                </c:pt>
                <c:pt idx="3">
                  <c:v>117</c:v>
                </c:pt>
                <c:pt idx="4">
                  <c:v>117</c:v>
                </c:pt>
                <c:pt idx="5">
                  <c:v>116.99497647543586</c:v>
                </c:pt>
                <c:pt idx="6">
                  <c:v>112.49491819528572</c:v>
                </c:pt>
                <c:pt idx="7">
                  <c:v>88.636069375498195</c:v>
                </c:pt>
                <c:pt idx="8">
                  <c:v>55.339768791396672</c:v>
                </c:pt>
                <c:pt idx="9">
                  <c:v>23.781222635200734</c:v>
                </c:pt>
                <c:pt idx="10">
                  <c:v>0.13569157569038737</c:v>
                </c:pt>
                <c:pt idx="11">
                  <c:v>0</c:v>
                </c:pt>
                <c:pt idx="12">
                  <c:v>0</c:v>
                </c:pt>
                <c:pt idx="13">
                  <c:v>0</c:v>
                </c:pt>
                <c:pt idx="14">
                  <c:v>12.261519560603872</c:v>
                </c:pt>
                <c:pt idx="15">
                  <c:v>40.238887623515112</c:v>
                </c:pt>
                <c:pt idx="16">
                  <c:v>71.852040672482332</c:v>
                </c:pt>
                <c:pt idx="17">
                  <c:v>98.759533437042847</c:v>
                </c:pt>
                <c:pt idx="18">
                  <c:v>115.90124705510473</c:v>
                </c:pt>
                <c:pt idx="19">
                  <c:v>100.06896154378752</c:v>
                </c:pt>
                <c:pt idx="20">
                  <c:v>100.06896154378752</c:v>
                </c:pt>
                <c:pt idx="21">
                  <c:v>117</c:v>
                </c:pt>
                <c:pt idx="22">
                  <c:v>117</c:v>
                </c:pt>
                <c:pt idx="23">
                  <c:v>117</c:v>
                </c:pt>
              </c:numCache>
            </c:numRef>
          </c:val>
          <c:extLst>
            <c:ext xmlns:c16="http://schemas.microsoft.com/office/drawing/2014/chart" uri="{C3380CC4-5D6E-409C-BE32-E72D297353CC}">
              <c16:uniqueId val="{00000000-1CB8-41DD-A2CB-E81EFE80112C}"/>
            </c:ext>
          </c:extLst>
        </c:ser>
        <c:ser>
          <c:idx val="1"/>
          <c:order val="1"/>
          <c:tx>
            <c:strRef>
              <c:f>'3_LoadProfile'!$U$2</c:f>
              <c:strCache>
                <c:ptCount val="1"/>
                <c:pt idx="0">
                  <c:v>Solar PV</c:v>
                </c:pt>
              </c:strCache>
            </c:strRef>
          </c:tx>
          <c:spPr>
            <a:solidFill>
              <a:schemeClr val="accent2"/>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'3_LoadProfile'!$U$3:$U$26</c:f>
              <c:numCache>
                <c:formatCode>General</c:formatCode>
                <c:ptCount val="24"/>
                <c:pt idx="0">
                  <c:v>0</c:v>
                </c:pt>
                <c:pt idx="1">
                  <c:v>0</c:v>
                </c:pt>
                <c:pt idx="2">
                  <c:v>0</c:v>
                </c:pt>
                <c:pt idx="3">
                  <c:v>0</c:v>
                </c:pt>
                <c:pt idx="4">
                  <c:v>0</c:v>
                </c:pt>
                <c:pt idx="5">
                  <c:v>5.0235245641361091E-3</c:v>
                </c:pt>
                <c:pt idx="6">
                  <c:v>4.5050818047142789</c:v>
                </c:pt>
                <c:pt idx="7">
                  <c:v>28.363930624501805</c:v>
                </c:pt>
                <c:pt idx="8">
                  <c:v>61.660231208603328</c:v>
                </c:pt>
                <c:pt idx="9">
                  <c:v>93.218777364799266</c:v>
                </c:pt>
                <c:pt idx="10">
                  <c:v>116.86430842430961</c:v>
                </c:pt>
                <c:pt idx="11">
                  <c:v>117.00000000000001</c:v>
                </c:pt>
                <c:pt idx="12">
                  <c:v>117.00000000000001</c:v>
                </c:pt>
                <c:pt idx="13">
                  <c:v>117.00000000000001</c:v>
                </c:pt>
                <c:pt idx="14">
                  <c:v>104.73848043939613</c:v>
                </c:pt>
                <c:pt idx="15">
                  <c:v>76.761112376484888</c:v>
                </c:pt>
                <c:pt idx="16">
                  <c:v>45.147959327517668</c:v>
                </c:pt>
                <c:pt idx="17">
                  <c:v>16.00654347538212</c:v>
                </c:pt>
                <c:pt idx="18">
                  <c:v>1.0987529448952631</c:v>
                </c:pt>
                <c:pt idx="19">
                  <c:v>0</c:v>
                </c:pt>
                <c:pt idx="20">
                  <c:v>0</c:v>
                </c:pt>
                <c:pt idx="21">
                  <c:v>0</c:v>
                </c:pt>
                <c:pt idx="22">
                  <c:v>0</c:v>
                </c:pt>
                <c:pt idx="23">
                  <c:v>0</c:v>
                </c:pt>
              </c:numCache>
            </c:numRef>
          </c:val>
          <c:extLst>
            <c:ext xmlns:c16="http://schemas.microsoft.com/office/drawing/2014/chart" uri="{C3380CC4-5D6E-409C-BE32-E72D297353CC}">
              <c16:uniqueId val="{00000001-1CB8-41DD-A2CB-E81EFE80112C}"/>
            </c:ext>
          </c:extLst>
        </c:ser>
        <c:ser>
          <c:idx val="2"/>
          <c:order val="2"/>
          <c:tx>
            <c:strRef>
              <c:f>'3_LoadProfile'!$V$2</c:f>
              <c:strCache>
                <c:ptCount val="1"/>
                <c:pt idx="0">
                  <c:v>Wind Turbine</c:v>
                </c:pt>
              </c:strCache>
            </c:strRef>
          </c:tx>
          <c:spPr>
            <a:solidFill>
              <a:schemeClr val="accent3"/>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'3_LoadProfile'!$V$3:$V$26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1CB8-41DD-A2CB-E81EFE80112C}"/>
            </c:ext>
          </c:extLst>
        </c:ser>
        <c:ser>
          <c:idx val="3"/>
          <c:order val="3"/>
          <c:tx>
            <c:strRef>
              <c:f>'3_LoadProfile'!$W$2</c:f>
              <c:strCache>
                <c:ptCount val="1"/>
                <c:pt idx="0">
                  <c:v>V2G</c:v>
                </c:pt>
              </c:strCache>
            </c:strRef>
          </c:tx>
          <c:spPr>
            <a:solidFill>
              <a:schemeClr val="accent4"/>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'3_LoadProfile'!$W$3:$W$26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1CB8-41DD-A2CB-E81EFE80112C}"/>
            </c:ext>
          </c:extLst>
        </c:ser>
        <c:ser>
          <c:idx val="4"/>
          <c:order val="4"/>
          <c:tx>
            <c:strRef>
              <c:f>'3_LoadProfile'!$X$2</c:f>
              <c:strCache>
                <c:ptCount val="1"/>
                <c:pt idx="0">
                  <c:v>Battery-Solar</c:v>
                </c:pt>
              </c:strCache>
            </c:strRef>
          </c:tx>
          <c:spPr>
            <a:solidFill>
              <a:srgbClr val="7030A0"/>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'3_LoadProfile'!$X$3:$X$26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2.2339230875750418</c:v>
                </c:pt>
                <c:pt idx="18">
                  <c:v>0</c:v>
                </c:pt>
                <c:pt idx="19">
                  <c:v>16.931038456212477</c:v>
                </c:pt>
                <c:pt idx="20">
                  <c:v>16.931038456212477</c:v>
                </c:pt>
                <c:pt idx="21">
                  <c:v>0</c:v>
                </c:pt>
                <c:pt idx="22">
                  <c:v>0</c:v>
                </c:pt>
                <c:pt idx="23">
                  <c:v>0</c:v>
                </c:pt>
              </c:numCache>
            </c:numRef>
          </c:val>
          <c:extLst>
            <c:ext xmlns:c16="http://schemas.microsoft.com/office/drawing/2014/chart" uri="{C3380CC4-5D6E-409C-BE32-E72D297353CC}">
              <c16:uniqueId val="{00000004-1CB8-41DD-A2CB-E81EFE80112C}"/>
            </c:ext>
          </c:extLst>
        </c:ser>
        <c:ser>
          <c:idx val="5"/>
          <c:order val="5"/>
          <c:tx>
            <c:strRef>
              <c:f>'3_LoadProfile'!$Y$2</c:f>
              <c:strCache>
                <c:ptCount val="1"/>
                <c:pt idx="0">
                  <c:v>Battery-Wind</c:v>
                </c:pt>
              </c:strCache>
            </c:strRef>
          </c:tx>
          <c:spPr>
            <a:solidFill>
              <a:schemeClr val="accent6"/>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'3_LoadProfile'!$Y$3:$Y$26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1CB8-41DD-A2CB-E81EFE80112C}"/>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Industrial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'3_LoadProfile'!$AC$2</c:f>
              <c:strCache>
                <c:ptCount val="1"/>
                <c:pt idx="0">
                  <c:v>Grid Electricity</c:v>
                </c:pt>
              </c:strCache>
            </c:strRef>
          </c:tx>
          <c:spPr>
            <a:solidFill>
              <a:schemeClr val="accent5"/>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'3_LoadProfile'!$AC$3:$AC$26</c:f>
              <c:numCache>
                <c:formatCode>General</c:formatCode>
                <c:ptCount val="24"/>
                <c:pt idx="0">
                  <c:v>243</c:v>
                </c:pt>
                <c:pt idx="1">
                  <c:v>234</c:v>
                </c:pt>
                <c:pt idx="2">
                  <c:v>227</c:v>
                </c:pt>
                <c:pt idx="3">
                  <c:v>224</c:v>
                </c:pt>
                <c:pt idx="4">
                  <c:v>221</c:v>
                </c:pt>
                <c:pt idx="5">
                  <c:v>220.99182903285859</c:v>
                </c:pt>
                <c:pt idx="6">
                  <c:v>212.6723011053906</c:v>
                </c:pt>
                <c:pt idx="7">
                  <c:v>165.26971858691883</c:v>
                </c:pt>
                <c:pt idx="8">
                  <c:v>105.50038054340206</c:v>
                </c:pt>
                <c:pt idx="9">
                  <c:v>47.267965977732075</c:v>
                </c:pt>
                <c:pt idx="10">
                  <c:v>3.1412383990060064</c:v>
                </c:pt>
                <c:pt idx="11">
                  <c:v>0</c:v>
                </c:pt>
                <c:pt idx="12">
                  <c:v>0</c:v>
                </c:pt>
                <c:pt idx="13">
                  <c:v>0.98123384070890296</c:v>
                </c:pt>
                <c:pt idx="14">
                  <c:v>31.821437741016851</c:v>
                </c:pt>
                <c:pt idx="15">
                  <c:v>88.764932380437415</c:v>
                </c:pt>
                <c:pt idx="16">
                  <c:v>153.10849061404662</c:v>
                </c:pt>
                <c:pt idx="17">
                  <c:v>204.18729678784345</c:v>
                </c:pt>
                <c:pt idx="18">
                  <c:v>237.21283362017255</c:v>
                </c:pt>
                <c:pt idx="19">
                  <c:v>220.17403116716613</c:v>
                </c:pt>
                <c:pt idx="20">
                  <c:v>241.06896154378751</c:v>
                </c:pt>
                <c:pt idx="21">
                  <c:v>248.2373303766214</c:v>
                </c:pt>
                <c:pt idx="22">
                  <c:v>257</c:v>
                </c:pt>
                <c:pt idx="23">
                  <c:v>254</c:v>
                </c:pt>
              </c:numCache>
            </c:numRef>
          </c:val>
          <c:extLst>
            <c:ext xmlns:c16="http://schemas.microsoft.com/office/drawing/2014/chart" uri="{C3380CC4-5D6E-409C-BE32-E72D297353CC}">
              <c16:uniqueId val="{00000000-16A0-4238-9126-6E2855C7A9B3}"/>
            </c:ext>
          </c:extLst>
        </c:ser>
        <c:ser>
          <c:idx val="1"/>
          <c:order val="1"/>
          <c:tx>
            <c:strRef>
              <c:f>'3_LoadProfile'!$AD$2</c:f>
              <c:strCache>
                <c:ptCount val="1"/>
                <c:pt idx="0">
                  <c:v>Solar PV</c:v>
                </c:pt>
              </c:strCache>
            </c:strRef>
          </c:tx>
          <c:spPr>
            <a:solidFill>
              <a:schemeClr val="accent2"/>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'3_LoadProfile'!$AD$3:$AD$26</c:f>
              <c:numCache>
                <c:formatCode>General</c:formatCode>
                <c:ptCount val="24"/>
                <c:pt idx="0">
                  <c:v>0</c:v>
                </c:pt>
                <c:pt idx="1">
                  <c:v>0</c:v>
                </c:pt>
                <c:pt idx="2">
                  <c:v>0</c:v>
                </c:pt>
                <c:pt idx="3">
                  <c:v>0</c:v>
                </c:pt>
                <c:pt idx="4">
                  <c:v>0</c:v>
                </c:pt>
                <c:pt idx="5">
                  <c:v>8.1709671414052932E-3</c:v>
                </c:pt>
                <c:pt idx="6">
                  <c:v>7.3276988946093802</c:v>
                </c:pt>
                <c:pt idx="7">
                  <c:v>57.730281413081187</c:v>
                </c:pt>
                <c:pt idx="8">
                  <c:v>125.49961945659794</c:v>
                </c:pt>
                <c:pt idx="9">
                  <c:v>189.73203402226795</c:v>
                </c:pt>
                <c:pt idx="10">
                  <c:v>237.858761600994</c:v>
                </c:pt>
                <c:pt idx="11">
                  <c:v>242.00000000000003</c:v>
                </c:pt>
                <c:pt idx="12">
                  <c:v>240</c:v>
                </c:pt>
                <c:pt idx="13">
                  <c:v>242.01876615929112</c:v>
                </c:pt>
                <c:pt idx="14">
                  <c:v>213.17856225898313</c:v>
                </c:pt>
                <c:pt idx="15">
                  <c:v>156.23506761956261</c:v>
                </c:pt>
                <c:pt idx="16">
                  <c:v>91.891509385953398</c:v>
                </c:pt>
                <c:pt idx="17">
                  <c:v>32.578780124581506</c:v>
                </c:pt>
                <c:pt idx="18">
                  <c:v>1.7871663798274693</c:v>
                </c:pt>
                <c:pt idx="19">
                  <c:v>0</c:v>
                </c:pt>
                <c:pt idx="20">
                  <c:v>0</c:v>
                </c:pt>
                <c:pt idx="21">
                  <c:v>0</c:v>
                </c:pt>
                <c:pt idx="22">
                  <c:v>0</c:v>
                </c:pt>
                <c:pt idx="23">
                  <c:v>0</c:v>
                </c:pt>
              </c:numCache>
            </c:numRef>
          </c:val>
          <c:extLst>
            <c:ext xmlns:c16="http://schemas.microsoft.com/office/drawing/2014/chart" uri="{C3380CC4-5D6E-409C-BE32-E72D297353CC}">
              <c16:uniqueId val="{00000001-16A0-4238-9126-6E2855C7A9B3}"/>
            </c:ext>
          </c:extLst>
        </c:ser>
        <c:ser>
          <c:idx val="2"/>
          <c:order val="2"/>
          <c:tx>
            <c:strRef>
              <c:f>'3_LoadProfile'!$AE$2</c:f>
              <c:strCache>
                <c:ptCount val="1"/>
                <c:pt idx="0">
                  <c:v>Wind Turbine</c:v>
                </c:pt>
              </c:strCache>
            </c:strRef>
          </c:tx>
          <c:spPr>
            <a:solidFill>
              <a:schemeClr val="accent3"/>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'3_LoadProfile'!$AE$3:$AE$26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16A0-4238-9126-6E2855C7A9B3}"/>
            </c:ext>
          </c:extLst>
        </c:ser>
        <c:ser>
          <c:idx val="3"/>
          <c:order val="3"/>
          <c:tx>
            <c:strRef>
              <c:f>'3_LoadProfile'!$AF$2</c:f>
              <c:strCache>
                <c:ptCount val="1"/>
                <c:pt idx="0">
                  <c:v>V2G</c:v>
                </c:pt>
              </c:strCache>
            </c:strRef>
          </c:tx>
          <c:spPr>
            <a:solidFill>
              <a:schemeClr val="accent4"/>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'3_LoadProfile'!$AF$3:$AF$26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16A0-4238-9126-6E2855C7A9B3}"/>
            </c:ext>
          </c:extLst>
        </c:ser>
        <c:ser>
          <c:idx val="4"/>
          <c:order val="4"/>
          <c:tx>
            <c:strRef>
              <c:f>'3_LoadProfile'!$AG$2</c:f>
              <c:strCache>
                <c:ptCount val="1"/>
                <c:pt idx="0">
                  <c:v>Battery-Solar</c:v>
                </c:pt>
              </c:strCache>
            </c:strRef>
          </c:tx>
          <c:spPr>
            <a:solidFill>
              <a:srgbClr val="7030A0"/>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'3_LoadProfile'!$AG$3:$AG$26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2.2339230875750418</c:v>
                </c:pt>
                <c:pt idx="18">
                  <c:v>0</c:v>
                </c:pt>
                <c:pt idx="19">
                  <c:v>27.825968832833862</c:v>
                </c:pt>
                <c:pt idx="20">
                  <c:v>16.931038456212477</c:v>
                </c:pt>
                <c:pt idx="21">
                  <c:v>10.762669623378613</c:v>
                </c:pt>
                <c:pt idx="22">
                  <c:v>0</c:v>
                </c:pt>
                <c:pt idx="23">
                  <c:v>0</c:v>
                </c:pt>
              </c:numCache>
            </c:numRef>
          </c:val>
          <c:extLst>
            <c:ext xmlns:c16="http://schemas.microsoft.com/office/drawing/2014/chart" uri="{C3380CC4-5D6E-409C-BE32-E72D297353CC}">
              <c16:uniqueId val="{00000004-16A0-4238-9126-6E2855C7A9B3}"/>
            </c:ext>
          </c:extLst>
        </c:ser>
        <c:ser>
          <c:idx val="5"/>
          <c:order val="5"/>
          <c:tx>
            <c:strRef>
              <c:f>'3_LoadProfile'!$AH$2</c:f>
              <c:strCache>
                <c:ptCount val="1"/>
                <c:pt idx="0">
                  <c:v>Battery-Wind</c:v>
                </c:pt>
              </c:strCache>
            </c:strRef>
          </c:tx>
          <c:spPr>
            <a:solidFill>
              <a:schemeClr val="accent6"/>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'3_LoadProfile'!$AH$3:$AH$26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16A0-4238-9126-6E2855C7A9B3}"/>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Total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'4_EVCharging'!$G$2:$G$25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'4_EVCharging'!$H$2:$H$25</c:f>
              <c:numCache>
                <c:formatCode>General</c:formatCode>
                <c:ptCount val="24"/>
                <c:pt idx="0">
                  <c:v>3235.1205649676212</c:v>
                </c:pt>
                <c:pt idx="1">
                  <c:v>3235.0607513668988</c:v>
                </c:pt>
                <c:pt idx="2">
                  <c:v>3235.0607513668988</c:v>
                </c:pt>
                <c:pt idx="3">
                  <c:v>3235.0607513668988</c:v>
                </c:pt>
                <c:pt idx="4">
                  <c:v>3310.2656776703316</c:v>
                </c:pt>
                <c:pt idx="5">
                  <c:v>3640.2002133254909</c:v>
                </c:pt>
                <c:pt idx="6">
                  <c:v>3970.1116535631536</c:v>
                </c:pt>
                <c:pt idx="7">
                  <c:v>4300</c:v>
                </c:pt>
                <c:pt idx="8">
                  <c:v>3767.9503606355743</c:v>
                </c:pt>
                <c:pt idx="9">
                  <c:v>3767.8528583629254</c:v>
                </c:pt>
                <c:pt idx="10">
                  <c:v>3767.7553629154354</c:v>
                </c:pt>
                <c:pt idx="11">
                  <c:v>3767.6578742926272</c:v>
                </c:pt>
                <c:pt idx="12">
                  <c:v>3767.5603924940224</c:v>
                </c:pt>
                <c:pt idx="13">
                  <c:v>3767.4629175191435</c:v>
                </c:pt>
                <c:pt idx="14">
                  <c:v>3767.3654493675131</c:v>
                </c:pt>
                <c:pt idx="15">
                  <c:v>3767.2679880386527</c:v>
                </c:pt>
                <c:pt idx="16">
                  <c:v>3767.1705335320858</c:v>
                </c:pt>
                <c:pt idx="17">
                  <c:v>3767.0730858473339</c:v>
                </c:pt>
                <c:pt idx="18">
                  <c:v>3235.0607513668988</c:v>
                </c:pt>
                <c:pt idx="19">
                  <c:v>3235.4216491271045</c:v>
                </c:pt>
                <c:pt idx="20">
                  <c:v>3235.3614238642613</c:v>
                </c:pt>
                <c:pt idx="21">
                  <c:v>3235.3012028171865</c:v>
                </c:pt>
                <c:pt idx="22">
                  <c:v>3235.2409859855852</c:v>
                </c:pt>
                <c:pt idx="23">
                  <c:v>3235.1807733691617</c:v>
                </c:pt>
              </c:numCache>
            </c:numRef>
          </c:val>
          <c:extLst>
            <c:ext xmlns:c16="http://schemas.microsoft.com/office/drawing/2014/chart" uri="{C3380CC4-5D6E-409C-BE32-E72D297353CC}">
              <c16:uniqueId val="{00000000-1B60-4E09-8EBC-4224CA8BC195}"/>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ax val="4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State-Of-Charging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Grid Electricity</c:v>
          </c:tx>
          <c:spPr>
            <a:solidFill>
              <a:srgbClr val="002060"/>
            </a:solidFill>
            <a:ln>
              <a:noFill/>
            </a:ln>
            <a:effectLst/>
          </c:spPr>
          <c:invertIfNegative val="0"/>
          <c:cat>
            <c:strRef>
              <c:f>'4_EVCharging'!$A$2:$A$25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'4_EVCharging'!$B$2:$B$25</c:f>
              <c:numCache>
                <c:formatCode>General</c:formatCode>
                <c:ptCount val="24"/>
                <c:pt idx="0">
                  <c:v>3.9058622934362575E-4</c:v>
                </c:pt>
                <c:pt idx="1">
                  <c:v>6.0200000000020286E-2</c:v>
                </c:pt>
                <c:pt idx="2">
                  <c:v>6.0200000000020286E-2</c:v>
                </c:pt>
                <c:pt idx="3">
                  <c:v>72.933462108948206</c:v>
                </c:pt>
                <c:pt idx="4">
                  <c:v>330</c:v>
                </c:pt>
                <c:pt idx="5">
                  <c:v>329.99807473103749</c:v>
                </c:pt>
                <c:pt idx="6">
                  <c:v>323.40508874699867</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0-7E05-4F54-B91A-DD0FAA1B9EA5}"/>
            </c:ext>
          </c:extLst>
        </c:ser>
        <c:ser>
          <c:idx val="1"/>
          <c:order val="1"/>
          <c:tx>
            <c:v>VRE</c:v>
          </c:tx>
          <c:spPr>
            <a:solidFill>
              <a:schemeClr val="accent2"/>
            </a:solidFill>
            <a:ln>
              <a:noFill/>
            </a:ln>
            <a:effectLst/>
          </c:spPr>
          <c:invertIfNegative val="0"/>
          <c:val>
            <c:numRef>
              <c:f>'4_EVCharging'!$E$2:$E$25</c:f>
              <c:numCache>
                <c:formatCode>General</c:formatCode>
                <c:ptCount val="24"/>
                <c:pt idx="0">
                  <c:v>0</c:v>
                </c:pt>
                <c:pt idx="1">
                  <c:v>0</c:v>
                </c:pt>
                <c:pt idx="2">
                  <c:v>0</c:v>
                </c:pt>
                <c:pt idx="3">
                  <c:v>2.3316641944849765</c:v>
                </c:pt>
                <c:pt idx="4">
                  <c:v>0</c:v>
                </c:pt>
                <c:pt idx="5">
                  <c:v>1.925268962531498E-3</c:v>
                </c:pt>
                <c:pt idx="6">
                  <c:v>6.594911253001337</c:v>
                </c:pt>
                <c:pt idx="7">
                  <c:v>0</c:v>
                </c:pt>
                <c:pt idx="8">
                  <c:v>0</c:v>
                </c:pt>
                <c:pt idx="9">
                  <c:v>0</c:v>
                </c:pt>
                <c:pt idx="10">
                  <c:v>0</c:v>
                </c:pt>
                <c:pt idx="11">
                  <c:v>0</c:v>
                </c:pt>
                <c:pt idx="12">
                  <c:v>0</c:v>
                </c:pt>
                <c:pt idx="13">
                  <c:v>0</c:v>
                </c:pt>
                <c:pt idx="14">
                  <c:v>0</c:v>
                </c:pt>
                <c:pt idx="15">
                  <c:v>0</c:v>
                </c:pt>
                <c:pt idx="16">
                  <c:v>0</c:v>
                </c:pt>
                <c:pt idx="17">
                  <c:v>0</c:v>
                </c:pt>
                <c:pt idx="18">
                  <c:v>0.4210977602058793</c:v>
                </c:pt>
                <c:pt idx="19">
                  <c:v>0</c:v>
                </c:pt>
                <c:pt idx="20">
                  <c:v>0</c:v>
                </c:pt>
                <c:pt idx="21">
                  <c:v>0</c:v>
                </c:pt>
                <c:pt idx="22">
                  <c:v>0</c:v>
                </c:pt>
                <c:pt idx="23">
                  <c:v>0</c:v>
                </c:pt>
              </c:numCache>
            </c:numRef>
          </c:val>
          <c:extLst>
            <c:ext xmlns:c16="http://schemas.microsoft.com/office/drawing/2014/chart" uri="{C3380CC4-5D6E-409C-BE32-E72D297353CC}">
              <c16:uniqueId val="{00000001-7E05-4F54-B91A-DD0FAA1B9EA5}"/>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'4_EVCharging'!$J$2:$J$25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'4_EVCharging'!$K$2:$K$25</c:f>
              <c:numCache>
                <c:formatCode>General</c:formatCode>
                <c:ptCount val="24"/>
                <c:pt idx="0">
                  <c:v>0</c:v>
                </c:pt>
                <c:pt idx="1">
                  <c:v>0</c:v>
                </c:pt>
                <c:pt idx="2">
                  <c:v>0</c:v>
                </c:pt>
                <c:pt idx="3">
                  <c:v>0</c:v>
                </c:pt>
                <c:pt idx="4">
                  <c:v>0</c:v>
                </c:pt>
                <c:pt idx="5">
                  <c:v>0</c:v>
                </c:pt>
                <c:pt idx="6">
                  <c:v>0</c:v>
                </c:pt>
                <c:pt idx="7">
                  <c:v>531.91489361702133</c:v>
                </c:pt>
                <c:pt idx="8">
                  <c:v>0</c:v>
                </c:pt>
                <c:pt idx="9">
                  <c:v>0</c:v>
                </c:pt>
                <c:pt idx="10">
                  <c:v>0</c:v>
                </c:pt>
                <c:pt idx="11">
                  <c:v>0</c:v>
                </c:pt>
                <c:pt idx="12">
                  <c:v>0</c:v>
                </c:pt>
                <c:pt idx="13">
                  <c:v>0</c:v>
                </c:pt>
                <c:pt idx="14">
                  <c:v>0</c:v>
                </c:pt>
                <c:pt idx="15">
                  <c:v>0</c:v>
                </c:pt>
                <c:pt idx="16">
                  <c:v>0</c:v>
                </c:pt>
                <c:pt idx="17">
                  <c:v>531.91489361702133</c:v>
                </c:pt>
                <c:pt idx="18">
                  <c:v>0</c:v>
                </c:pt>
                <c:pt idx="19">
                  <c:v>0</c:v>
                </c:pt>
                <c:pt idx="20">
                  <c:v>0</c:v>
                </c:pt>
                <c:pt idx="21">
                  <c:v>0</c:v>
                </c:pt>
                <c:pt idx="22">
                  <c:v>0</c:v>
                </c:pt>
                <c:pt idx="23">
                  <c:v>0</c:v>
                </c:pt>
              </c:numCache>
            </c:numRef>
          </c:val>
          <c:extLst>
            <c:ext xmlns:c16="http://schemas.microsoft.com/office/drawing/2014/chart" uri="{C3380CC4-5D6E-409C-BE32-E72D297353CC}">
              <c16:uniqueId val="{00000000-9838-4560-A0A8-B0D5617DBF80}"/>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Discharging-Travel</a:t>
                </a:r>
                <a:r>
                  <a:rPr lang="en-US" baseline="0"/>
                  <a:t> </a:t>
                </a: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'4_EVCharging'!$N$2</c:f>
              <c:strCache>
                <c:ptCount val="1"/>
                <c:pt idx="0">
                  <c:v>0</c:v>
                </c:pt>
              </c:strCache>
            </c:strRef>
          </c:tx>
          <c:spPr>
            <a:solidFill>
              <a:srgbClr val="002060"/>
            </a:solidFill>
            <a:ln>
              <a:noFill/>
            </a:ln>
            <a:effectLst/>
          </c:spPr>
          <c:invertIfNegative val="0"/>
          <c:cat>
            <c:strRef>
              <c:f>'4_EVCharging'!$M$3:$M$25</c:f>
              <c:strCach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strCache>
            </c:strRef>
          </c:cat>
          <c:val>
            <c:numRef>
              <c:f>'4_EVCharging'!$N$3:$N$25</c:f>
              <c:numCache>
                <c:formatCode>General</c:formatCode>
                <c:ptCount val="2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numCache>
            </c:numRef>
          </c:val>
          <c:extLst>
            <c:ext xmlns:c16="http://schemas.microsoft.com/office/drawing/2014/chart" uri="{C3380CC4-5D6E-409C-BE32-E72D297353CC}">
              <c16:uniqueId val="{00000000-7C86-4404-B940-AF17E8BDA7A1}"/>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Discharging-V2G</a:t>
                </a:r>
                <a:r>
                  <a:rPr lang="en-US" baseline="0"/>
                  <a:t> </a:t>
                </a:r>
              </a:p>
              <a:p>
                <a:pPr>
                  <a:defRPr/>
                </a:pP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894947477255388"/>
          <c:y val="3.9754395695201922E-2"/>
          <c:w val="0.72451424813524035"/>
          <c:h val="0.7185354498777301"/>
        </c:manualLayout>
      </c:layout>
      <c:lineChart>
        <c:grouping val="standard"/>
        <c:varyColors val="0"/>
        <c:ser>
          <c:idx val="0"/>
          <c:order val="0"/>
          <c:tx>
            <c:strRef>
              <c:f>'Load Profile - Input'!$O$62</c:f>
              <c:strCache>
                <c:ptCount val="1"/>
                <c:pt idx="0">
                  <c:v>Commercial</c:v>
                </c:pt>
              </c:strCache>
            </c:strRef>
          </c:tx>
          <c:spPr>
            <a:ln w="28575" cap="rnd">
              <a:solidFill>
                <a:schemeClr val="accent1"/>
              </a:solidFill>
              <a:round/>
            </a:ln>
            <a:effectLst/>
          </c:spPr>
          <c:marker>
            <c:symbol val="none"/>
          </c:marker>
          <c:cat>
            <c:numRef>
              <c:f>'Load Profile - Input'!$M$63:$M$86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Input'!$O$63:$O$86</c:f>
              <c:numCache>
                <c:formatCode>General</c:formatCode>
                <c:ptCount val="24"/>
                <c:pt idx="0">
                  <c:v>52.241944597470308</c:v>
                </c:pt>
                <c:pt idx="1">
                  <c:v>50.797756225184465</c:v>
                </c:pt>
                <c:pt idx="2">
                  <c:v>49.353567852898628</c:v>
                </c:pt>
                <c:pt idx="3">
                  <c:v>48.851241462538333</c:v>
                </c:pt>
                <c:pt idx="4">
                  <c:v>48.537287468563157</c:v>
                </c:pt>
                <c:pt idx="5">
                  <c:v>49.541940249283734</c:v>
                </c:pt>
                <c:pt idx="6">
                  <c:v>51.300082615544753</c:v>
                </c:pt>
                <c:pt idx="7">
                  <c:v>56.888463708302993</c:v>
                </c:pt>
                <c:pt idx="8">
                  <c:v>64.67452275888752</c:v>
                </c:pt>
                <c:pt idx="9">
                  <c:v>70.451276248030865</c:v>
                </c:pt>
                <c:pt idx="10">
                  <c:v>73.590816187782679</c:v>
                </c:pt>
                <c:pt idx="11">
                  <c:v>74.281514974528093</c:v>
                </c:pt>
                <c:pt idx="12">
                  <c:v>73.276862193807503</c:v>
                </c:pt>
                <c:pt idx="13">
                  <c:v>73.967560980552904</c:v>
                </c:pt>
                <c:pt idx="14">
                  <c:v>75.348958554043705</c:v>
                </c:pt>
                <c:pt idx="15">
                  <c:v>75.348958554043705</c:v>
                </c:pt>
                <c:pt idx="16">
                  <c:v>75.348958554043705</c:v>
                </c:pt>
                <c:pt idx="17">
                  <c:v>72.460581809472032</c:v>
                </c:pt>
                <c:pt idx="18">
                  <c:v>67.060573113098897</c:v>
                </c:pt>
                <c:pt idx="19">
                  <c:v>62.414054002266205</c:v>
                </c:pt>
                <c:pt idx="20">
                  <c:v>59.776840452874666</c:v>
                </c:pt>
                <c:pt idx="21">
                  <c:v>57.202417702278176</c:v>
                </c:pt>
                <c:pt idx="22">
                  <c:v>55.004739744451904</c:v>
                </c:pt>
                <c:pt idx="23">
                  <c:v>56.197764921557599</c:v>
                </c:pt>
              </c:numCache>
            </c:numRef>
          </c:val>
          <c:smooth val="0"/>
          <c:extLst>
            <c:ext xmlns:c16="http://schemas.microsoft.com/office/drawing/2014/chart" uri="{C3380CC4-5D6E-409C-BE32-E72D297353CC}">
              <c16:uniqueId val="{00000000-94AE-48AE-BB6C-FC1F85B6309B}"/>
            </c:ext>
          </c:extLst>
        </c:ser>
        <c:dLbls>
          <c:showLegendKey val="0"/>
          <c:showVal val="0"/>
          <c:showCatName val="0"/>
          <c:showSerName val="0"/>
          <c:showPercent val="0"/>
          <c:showBubbleSize val="0"/>
        </c:dLbls>
        <c:smooth val="0"/>
        <c:axId val="910857968"/>
        <c:axId val="910860144"/>
      </c:lineChart>
      <c:catAx>
        <c:axId val="91085796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Hour of the</a:t>
                </a:r>
                <a:r>
                  <a:rPr lang="en-US" sz="1100" baseline="0"/>
                  <a:t>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0144"/>
        <c:crosses val="autoZero"/>
        <c:auto val="1"/>
        <c:lblAlgn val="ctr"/>
        <c:lblOffset val="100"/>
        <c:noMultiLvlLbl val="0"/>
      </c:catAx>
      <c:valAx>
        <c:axId val="910860144"/>
        <c:scaling>
          <c:orientation val="minMax"/>
          <c:max val="150"/>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Load </a:t>
                </a:r>
                <a:r>
                  <a:rPr lang="en-US" sz="1100" b="0" i="0" u="none" strike="noStrike" baseline="0">
                    <a:effectLst/>
                  </a:rPr>
                  <a:t>profile - commercial </a:t>
                </a:r>
                <a:r>
                  <a:rPr lang="en-US" sz="1100"/>
                  <a:t>[kWh]</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7968"/>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'2_CostDistribution'!$A$2</c:f>
              <c:strCache>
                <c:ptCount val="1"/>
                <c:pt idx="0">
                  <c:v>CAPEX (Solar PV)</c:v>
                </c:pt>
              </c:strCache>
            </c:strRef>
          </c:tx>
          <c:spPr>
            <a:solidFill>
              <a:schemeClr val="accent1"/>
            </a:solidFill>
            <a:ln>
              <a:noFill/>
            </a:ln>
            <a:effectLst/>
          </c:spPr>
          <c:invertIfNegative val="0"/>
          <c:val>
            <c:numRef>
              <c:f>'2_CostDistribution'!$B$2</c:f>
              <c:numCache>
                <c:formatCode>General</c:formatCode>
                <c:ptCount val="1"/>
                <c:pt idx="0">
                  <c:v>17977.208861546442</c:v>
                </c:pt>
              </c:numCache>
            </c:numRef>
          </c:val>
          <c:extLst>
            <c:ext xmlns:c16="http://schemas.microsoft.com/office/drawing/2014/chart" uri="{C3380CC4-5D6E-409C-BE32-E72D297353CC}">
              <c16:uniqueId val="{00000000-EBC5-44CA-BA44-1967555F5DD6}"/>
            </c:ext>
          </c:extLst>
        </c:ser>
        <c:ser>
          <c:idx val="1"/>
          <c:order val="1"/>
          <c:tx>
            <c:strRef>
              <c:f>'2_CostDistribution'!$A$3</c:f>
              <c:strCache>
                <c:ptCount val="1"/>
                <c:pt idx="0">
                  <c:v>CAPEX (Wind Turbine)</c:v>
                </c:pt>
              </c:strCache>
            </c:strRef>
          </c:tx>
          <c:spPr>
            <a:solidFill>
              <a:schemeClr val="accent2"/>
            </a:solidFill>
            <a:ln>
              <a:noFill/>
            </a:ln>
            <a:effectLst/>
          </c:spPr>
          <c:invertIfNegative val="0"/>
          <c:val>
            <c:numRef>
              <c:f>'2_CostDistribution'!$B$3</c:f>
              <c:numCache>
                <c:formatCode>General</c:formatCode>
                <c:ptCount val="1"/>
                <c:pt idx="0">
                  <c:v>0</c:v>
                </c:pt>
              </c:numCache>
            </c:numRef>
          </c:val>
          <c:extLst>
            <c:ext xmlns:c16="http://schemas.microsoft.com/office/drawing/2014/chart" uri="{C3380CC4-5D6E-409C-BE32-E72D297353CC}">
              <c16:uniqueId val="{00000001-EBC5-44CA-BA44-1967555F5DD6}"/>
            </c:ext>
          </c:extLst>
        </c:ser>
        <c:ser>
          <c:idx val="2"/>
          <c:order val="2"/>
          <c:tx>
            <c:strRef>
              <c:f>'2_CostDistribution'!$A$4</c:f>
              <c:strCache>
                <c:ptCount val="1"/>
                <c:pt idx="0">
                  <c:v>CAPEX (Inverter)</c:v>
                </c:pt>
              </c:strCache>
            </c:strRef>
          </c:tx>
          <c:spPr>
            <a:solidFill>
              <a:schemeClr val="accent3"/>
            </a:solidFill>
            <a:ln>
              <a:noFill/>
            </a:ln>
            <a:effectLst/>
          </c:spPr>
          <c:invertIfNegative val="0"/>
          <c:val>
            <c:numRef>
              <c:f>'2_CostDistribution'!$B$4</c:f>
              <c:numCache>
                <c:formatCode>General</c:formatCode>
                <c:ptCount val="1"/>
                <c:pt idx="0">
                  <c:v>1773.2489103005837</c:v>
                </c:pt>
              </c:numCache>
            </c:numRef>
          </c:val>
          <c:extLst>
            <c:ext xmlns:c16="http://schemas.microsoft.com/office/drawing/2014/chart" uri="{C3380CC4-5D6E-409C-BE32-E72D297353CC}">
              <c16:uniqueId val="{00000002-EBC5-44CA-BA44-1967555F5DD6}"/>
            </c:ext>
          </c:extLst>
        </c:ser>
        <c:ser>
          <c:idx val="3"/>
          <c:order val="3"/>
          <c:tx>
            <c:strRef>
              <c:f>'2_CostDistribution'!$A$5</c:f>
              <c:strCache>
                <c:ptCount val="1"/>
                <c:pt idx="0">
                  <c:v>CAPEX (Rectifier)</c:v>
                </c:pt>
              </c:strCache>
            </c:strRef>
          </c:tx>
          <c:spPr>
            <a:solidFill>
              <a:schemeClr val="accent4"/>
            </a:solidFill>
            <a:ln>
              <a:noFill/>
            </a:ln>
            <a:effectLst/>
          </c:spPr>
          <c:invertIfNegative val="0"/>
          <c:val>
            <c:numRef>
              <c:f>'2_CostDistribution'!$B$5</c:f>
              <c:numCache>
                <c:formatCode>General</c:formatCode>
                <c:ptCount val="1"/>
                <c:pt idx="0">
                  <c:v>0</c:v>
                </c:pt>
              </c:numCache>
            </c:numRef>
          </c:val>
          <c:extLst>
            <c:ext xmlns:c16="http://schemas.microsoft.com/office/drawing/2014/chart" uri="{C3380CC4-5D6E-409C-BE32-E72D297353CC}">
              <c16:uniqueId val="{00000003-EBC5-44CA-BA44-1967555F5DD6}"/>
            </c:ext>
          </c:extLst>
        </c:ser>
        <c:ser>
          <c:idx val="4"/>
          <c:order val="4"/>
          <c:tx>
            <c:strRef>
              <c:f>'2_CostDistribution'!$A$6</c:f>
              <c:strCache>
                <c:ptCount val="1"/>
                <c:pt idx="0">
                  <c:v>CAPEX (Battery-Energy)</c:v>
                </c:pt>
              </c:strCache>
            </c:strRef>
          </c:tx>
          <c:spPr>
            <a:solidFill>
              <a:schemeClr val="accent5"/>
            </a:solidFill>
            <a:ln>
              <a:noFill/>
            </a:ln>
            <a:effectLst/>
          </c:spPr>
          <c:invertIfNegative val="0"/>
          <c:val>
            <c:numRef>
              <c:f>'2_CostDistribution'!$B$6</c:f>
              <c:numCache>
                <c:formatCode>General</c:formatCode>
                <c:ptCount val="1"/>
                <c:pt idx="0">
                  <c:v>1310.8413226746177</c:v>
                </c:pt>
              </c:numCache>
            </c:numRef>
          </c:val>
          <c:extLst>
            <c:ext xmlns:c16="http://schemas.microsoft.com/office/drawing/2014/chart" uri="{C3380CC4-5D6E-409C-BE32-E72D297353CC}">
              <c16:uniqueId val="{00000004-EBC5-44CA-BA44-1967555F5DD6}"/>
            </c:ext>
          </c:extLst>
        </c:ser>
        <c:ser>
          <c:idx val="5"/>
          <c:order val="5"/>
          <c:tx>
            <c:strRef>
              <c:f>'2_CostDistribution'!$A$7</c:f>
              <c:strCache>
                <c:ptCount val="1"/>
                <c:pt idx="0">
                  <c:v>CAPEX (Battery-Power)</c:v>
                </c:pt>
              </c:strCache>
            </c:strRef>
          </c:tx>
          <c:spPr>
            <a:solidFill>
              <a:schemeClr val="accent6"/>
            </a:solidFill>
            <a:ln>
              <a:noFill/>
            </a:ln>
            <a:effectLst/>
          </c:spPr>
          <c:invertIfNegative val="0"/>
          <c:val>
            <c:numRef>
              <c:f>'2_CostDistribution'!$B$7</c:f>
              <c:numCache>
                <c:formatCode>General</c:formatCode>
                <c:ptCount val="1"/>
                <c:pt idx="0">
                  <c:v>3435.8033231753334</c:v>
                </c:pt>
              </c:numCache>
            </c:numRef>
          </c:val>
          <c:extLst>
            <c:ext xmlns:c16="http://schemas.microsoft.com/office/drawing/2014/chart" uri="{C3380CC4-5D6E-409C-BE32-E72D297353CC}">
              <c16:uniqueId val="{00000005-EBC5-44CA-BA44-1967555F5DD6}"/>
            </c:ext>
          </c:extLst>
        </c:ser>
        <c:ser>
          <c:idx val="6"/>
          <c:order val="6"/>
          <c:tx>
            <c:strRef>
              <c:f>'2_CostDistribution'!$A$8</c:f>
              <c:strCache>
                <c:ptCount val="1"/>
                <c:pt idx="0">
                  <c:v>CAPEX (Land)</c:v>
                </c:pt>
              </c:strCache>
            </c:strRef>
          </c:tx>
          <c:spPr>
            <a:solidFill>
              <a:schemeClr val="accent1">
                <a:lumMod val="60000"/>
              </a:schemeClr>
            </a:solidFill>
            <a:ln>
              <a:noFill/>
            </a:ln>
            <a:effectLst/>
          </c:spPr>
          <c:invertIfNegative val="0"/>
          <c:val>
            <c:numRef>
              <c:f>'2_CostDistribution'!$B$8</c:f>
              <c:numCache>
                <c:formatCode>General</c:formatCode>
                <c:ptCount val="1"/>
                <c:pt idx="0">
                  <c:v>0</c:v>
                </c:pt>
              </c:numCache>
            </c:numRef>
          </c:val>
          <c:extLst>
            <c:ext xmlns:c16="http://schemas.microsoft.com/office/drawing/2014/chart" uri="{C3380CC4-5D6E-409C-BE32-E72D297353CC}">
              <c16:uniqueId val="{00000006-EBC5-44CA-BA44-1967555F5DD6}"/>
            </c:ext>
          </c:extLst>
        </c:ser>
        <c:ser>
          <c:idx val="7"/>
          <c:order val="7"/>
          <c:tx>
            <c:strRef>
              <c:f>'2_CostDistribution'!$A$9</c:f>
              <c:strCache>
                <c:ptCount val="1"/>
                <c:pt idx="0">
                  <c:v>CAPEX (EV)</c:v>
                </c:pt>
              </c:strCache>
            </c:strRef>
          </c:tx>
          <c:spPr>
            <a:solidFill>
              <a:schemeClr val="accent2">
                <a:lumMod val="60000"/>
              </a:schemeClr>
            </a:solidFill>
            <a:ln>
              <a:noFill/>
            </a:ln>
            <a:effectLst/>
          </c:spPr>
          <c:invertIfNegative val="0"/>
          <c:val>
            <c:numRef>
              <c:f>'2_CostDistribution'!$B$9</c:f>
              <c:numCache>
                <c:formatCode>General</c:formatCode>
                <c:ptCount val="1"/>
                <c:pt idx="0">
                  <c:v>468922.02642063802</c:v>
                </c:pt>
              </c:numCache>
            </c:numRef>
          </c:val>
          <c:extLst>
            <c:ext xmlns:c16="http://schemas.microsoft.com/office/drawing/2014/chart" uri="{C3380CC4-5D6E-409C-BE32-E72D297353CC}">
              <c16:uniqueId val="{00000007-EBC5-44CA-BA44-1967555F5DD6}"/>
            </c:ext>
          </c:extLst>
        </c:ser>
        <c:ser>
          <c:idx val="8"/>
          <c:order val="8"/>
          <c:tx>
            <c:strRef>
              <c:f>'2_CostDistribution'!$A$10</c:f>
              <c:strCache>
                <c:ptCount val="1"/>
                <c:pt idx="0">
                  <c:v>CAPEX (EV Battery)</c:v>
                </c:pt>
              </c:strCache>
            </c:strRef>
          </c:tx>
          <c:spPr>
            <a:solidFill>
              <a:schemeClr val="accent3">
                <a:lumMod val="60000"/>
              </a:schemeClr>
            </a:solidFill>
            <a:ln>
              <a:noFill/>
            </a:ln>
            <a:effectLst/>
          </c:spPr>
          <c:invertIfNegative val="0"/>
          <c:val>
            <c:numRef>
              <c:f>'2_CostDistribution'!$B$10</c:f>
              <c:numCache>
                <c:formatCode>General</c:formatCode>
                <c:ptCount val="1"/>
                <c:pt idx="0">
                  <c:v>58615.25330257976</c:v>
                </c:pt>
              </c:numCache>
            </c:numRef>
          </c:val>
          <c:extLst>
            <c:ext xmlns:c16="http://schemas.microsoft.com/office/drawing/2014/chart" uri="{C3380CC4-5D6E-409C-BE32-E72D297353CC}">
              <c16:uniqueId val="{00000008-EBC5-44CA-BA44-1967555F5DD6}"/>
            </c:ext>
          </c:extLst>
        </c:ser>
        <c:ser>
          <c:idx val="9"/>
          <c:order val="9"/>
          <c:tx>
            <c:strRef>
              <c:f>'2_CostDistribution'!$A$11</c:f>
              <c:strCache>
                <c:ptCount val="1"/>
                <c:pt idx="0">
                  <c:v>OPEX (Solar PV)</c:v>
                </c:pt>
              </c:strCache>
            </c:strRef>
          </c:tx>
          <c:spPr>
            <a:solidFill>
              <a:schemeClr val="accent4">
                <a:lumMod val="60000"/>
              </a:schemeClr>
            </a:solidFill>
            <a:ln>
              <a:noFill/>
            </a:ln>
            <a:effectLst/>
          </c:spPr>
          <c:invertIfNegative val="0"/>
          <c:val>
            <c:numRef>
              <c:f>'2_CostDistribution'!$B$11</c:f>
              <c:numCache>
                <c:formatCode>General</c:formatCode>
                <c:ptCount val="1"/>
                <c:pt idx="0">
                  <c:v>2674.5547289881529</c:v>
                </c:pt>
              </c:numCache>
            </c:numRef>
          </c:val>
          <c:extLst>
            <c:ext xmlns:c16="http://schemas.microsoft.com/office/drawing/2014/chart" uri="{C3380CC4-5D6E-409C-BE32-E72D297353CC}">
              <c16:uniqueId val="{00000009-EBC5-44CA-BA44-1967555F5DD6}"/>
            </c:ext>
          </c:extLst>
        </c:ser>
        <c:ser>
          <c:idx val="10"/>
          <c:order val="10"/>
          <c:tx>
            <c:strRef>
              <c:f>'2_CostDistribution'!$A$12</c:f>
              <c:strCache>
                <c:ptCount val="1"/>
                <c:pt idx="0">
                  <c:v>OPEX (Wind Turbine)</c:v>
                </c:pt>
              </c:strCache>
            </c:strRef>
          </c:tx>
          <c:spPr>
            <a:solidFill>
              <a:schemeClr val="accent5">
                <a:lumMod val="60000"/>
              </a:schemeClr>
            </a:solidFill>
            <a:ln>
              <a:noFill/>
            </a:ln>
            <a:effectLst/>
          </c:spPr>
          <c:invertIfNegative val="0"/>
          <c:val>
            <c:numRef>
              <c:f>'2_CostDistribution'!$B$12</c:f>
              <c:numCache>
                <c:formatCode>General</c:formatCode>
                <c:ptCount val="1"/>
                <c:pt idx="0">
                  <c:v>0</c:v>
                </c:pt>
              </c:numCache>
            </c:numRef>
          </c:val>
          <c:extLst>
            <c:ext xmlns:c16="http://schemas.microsoft.com/office/drawing/2014/chart" uri="{C3380CC4-5D6E-409C-BE32-E72D297353CC}">
              <c16:uniqueId val="{0000000A-EBC5-44CA-BA44-1967555F5DD6}"/>
            </c:ext>
          </c:extLst>
        </c:ser>
        <c:ser>
          <c:idx val="11"/>
          <c:order val="11"/>
          <c:tx>
            <c:strRef>
              <c:f>'2_CostDistribution'!$A$13</c:f>
              <c:strCache>
                <c:ptCount val="1"/>
                <c:pt idx="0">
                  <c:v>OPEX (Battery-Power)</c:v>
                </c:pt>
              </c:strCache>
            </c:strRef>
          </c:tx>
          <c:spPr>
            <a:solidFill>
              <a:schemeClr val="accent6">
                <a:lumMod val="60000"/>
              </a:schemeClr>
            </a:solidFill>
            <a:ln>
              <a:noFill/>
            </a:ln>
            <a:effectLst/>
          </c:spPr>
          <c:invertIfNegative val="0"/>
          <c:val>
            <c:numRef>
              <c:f>'2_CostDistribution'!$B$13</c:f>
              <c:numCache>
                <c:formatCode>General</c:formatCode>
                <c:ptCount val="1"/>
                <c:pt idx="0">
                  <c:v>362.44777113434839</c:v>
                </c:pt>
              </c:numCache>
            </c:numRef>
          </c:val>
          <c:extLst>
            <c:ext xmlns:c16="http://schemas.microsoft.com/office/drawing/2014/chart" uri="{C3380CC4-5D6E-409C-BE32-E72D297353CC}">
              <c16:uniqueId val="{0000000B-EBC5-44CA-BA44-1967555F5DD6}"/>
            </c:ext>
          </c:extLst>
        </c:ser>
        <c:ser>
          <c:idx val="12"/>
          <c:order val="12"/>
          <c:tx>
            <c:strRef>
              <c:f>'2_CostDistribution'!$A$14</c:f>
              <c:strCache>
                <c:ptCount val="1"/>
                <c:pt idx="0">
                  <c:v>OPEX (EV)</c:v>
                </c:pt>
              </c:strCache>
            </c:strRef>
          </c:tx>
          <c:spPr>
            <a:solidFill>
              <a:schemeClr val="accent1">
                <a:lumMod val="80000"/>
                <a:lumOff val="20000"/>
              </a:schemeClr>
            </a:solidFill>
            <a:ln>
              <a:noFill/>
            </a:ln>
            <a:effectLst/>
          </c:spPr>
          <c:invertIfNegative val="0"/>
          <c:val>
            <c:numRef>
              <c:f>'2_CostDistribution'!$B$14</c:f>
              <c:numCache>
                <c:formatCode>General</c:formatCode>
                <c:ptCount val="1"/>
                <c:pt idx="0">
                  <c:v>50000</c:v>
                </c:pt>
              </c:numCache>
            </c:numRef>
          </c:val>
          <c:extLst>
            <c:ext xmlns:c16="http://schemas.microsoft.com/office/drawing/2014/chart" uri="{C3380CC4-5D6E-409C-BE32-E72D297353CC}">
              <c16:uniqueId val="{0000000C-EBC5-44CA-BA44-1967555F5DD6}"/>
            </c:ext>
          </c:extLst>
        </c:ser>
        <c:ser>
          <c:idx val="13"/>
          <c:order val="13"/>
          <c:tx>
            <c:strRef>
              <c:f>'2_CostDistribution'!$A$15</c:f>
              <c:strCache>
                <c:ptCount val="1"/>
                <c:pt idx="0">
                  <c:v>Grid Electricity Cost</c:v>
                </c:pt>
              </c:strCache>
            </c:strRef>
          </c:tx>
          <c:spPr>
            <a:solidFill>
              <a:schemeClr val="accent2">
                <a:lumMod val="80000"/>
                <a:lumOff val="20000"/>
              </a:schemeClr>
            </a:solidFill>
            <a:ln>
              <a:noFill/>
            </a:ln>
            <a:effectLst/>
          </c:spPr>
          <c:invertIfNegative val="0"/>
          <c:val>
            <c:numRef>
              <c:f>'2_CostDistribution'!$B$15</c:f>
              <c:numCache>
                <c:formatCode>General</c:formatCode>
                <c:ptCount val="1"/>
                <c:pt idx="0">
                  <c:v>175343.93859075804</c:v>
                </c:pt>
              </c:numCache>
            </c:numRef>
          </c:val>
          <c:extLst>
            <c:ext xmlns:c16="http://schemas.microsoft.com/office/drawing/2014/chart" uri="{C3380CC4-5D6E-409C-BE32-E72D297353CC}">
              <c16:uniqueId val="{0000000D-EBC5-44CA-BA44-1967555F5DD6}"/>
            </c:ext>
          </c:extLst>
        </c:ser>
        <c:ser>
          <c:idx val="14"/>
          <c:order val="14"/>
          <c:tx>
            <c:strRef>
              <c:f>'2_CostDistribution'!$A$16</c:f>
              <c:strCache>
                <c:ptCount val="1"/>
                <c:pt idx="0">
                  <c:v>Revenue (V2G)</c:v>
                </c:pt>
              </c:strCache>
            </c:strRef>
          </c:tx>
          <c:spPr>
            <a:solidFill>
              <a:schemeClr val="accent3">
                <a:lumMod val="80000"/>
                <a:lumOff val="20000"/>
              </a:schemeClr>
            </a:solidFill>
            <a:ln>
              <a:noFill/>
            </a:ln>
            <a:effectLst/>
          </c:spPr>
          <c:invertIfNegative val="0"/>
          <c:val>
            <c:numRef>
              <c:f>'2_CostDistribution'!$B$16</c:f>
              <c:numCache>
                <c:formatCode>General</c:formatCode>
                <c:ptCount val="1"/>
                <c:pt idx="0">
                  <c:v>0</c:v>
                </c:pt>
              </c:numCache>
            </c:numRef>
          </c:val>
          <c:extLst>
            <c:ext xmlns:c16="http://schemas.microsoft.com/office/drawing/2014/chart" uri="{C3380CC4-5D6E-409C-BE32-E72D297353CC}">
              <c16:uniqueId val="{0000000E-EBC5-44CA-BA44-1967555F5DD6}"/>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System Cost [USD/year]</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'2_CostDistribution'!$D$2</c:f>
              <c:strCache>
                <c:ptCount val="1"/>
                <c:pt idx="0">
                  <c:v>CAPEX (Solar PV)</c:v>
                </c:pt>
              </c:strCache>
            </c:strRef>
          </c:tx>
          <c:spPr>
            <a:solidFill>
              <a:schemeClr val="accent1"/>
            </a:solidFill>
            <a:ln>
              <a:noFill/>
            </a:ln>
            <a:effectLst/>
          </c:spPr>
          <c:invertIfNegative val="0"/>
          <c:val>
            <c:numRef>
              <c:f>'2_CostDistribution'!$E$2</c:f>
              <c:numCache>
                <c:formatCode>General</c:formatCode>
                <c:ptCount val="1"/>
                <c:pt idx="0">
                  <c:v>7.2432146919915582E-3</c:v>
                </c:pt>
              </c:numCache>
            </c:numRef>
          </c:val>
          <c:extLst>
            <c:ext xmlns:c16="http://schemas.microsoft.com/office/drawing/2014/chart" uri="{C3380CC4-5D6E-409C-BE32-E72D297353CC}">
              <c16:uniqueId val="{00000000-83A4-4929-AA62-B361B4F7BE12}"/>
            </c:ext>
          </c:extLst>
        </c:ser>
        <c:ser>
          <c:idx val="1"/>
          <c:order val="1"/>
          <c:tx>
            <c:strRef>
              <c:f>'2_CostDistribution'!$D$3</c:f>
              <c:strCache>
                <c:ptCount val="1"/>
                <c:pt idx="0">
                  <c:v>CAPEX (Wind Turbine)</c:v>
                </c:pt>
              </c:strCache>
            </c:strRef>
          </c:tx>
          <c:spPr>
            <a:solidFill>
              <a:schemeClr val="accent2"/>
            </a:solidFill>
            <a:ln>
              <a:noFill/>
            </a:ln>
            <a:effectLst/>
          </c:spPr>
          <c:invertIfNegative val="0"/>
          <c:val>
            <c:numRef>
              <c:f>'2_CostDistribution'!$E$3</c:f>
              <c:numCache>
                <c:formatCode>General</c:formatCode>
                <c:ptCount val="1"/>
                <c:pt idx="0">
                  <c:v>0</c:v>
                </c:pt>
              </c:numCache>
            </c:numRef>
          </c:val>
          <c:extLst>
            <c:ext xmlns:c16="http://schemas.microsoft.com/office/drawing/2014/chart" uri="{C3380CC4-5D6E-409C-BE32-E72D297353CC}">
              <c16:uniqueId val="{00000001-83A4-4929-AA62-B361B4F7BE12}"/>
            </c:ext>
          </c:extLst>
        </c:ser>
        <c:ser>
          <c:idx val="2"/>
          <c:order val="2"/>
          <c:tx>
            <c:strRef>
              <c:f>'2_CostDistribution'!$D$4</c:f>
              <c:strCache>
                <c:ptCount val="1"/>
                <c:pt idx="0">
                  <c:v>CAPEX (Inverter)</c:v>
                </c:pt>
              </c:strCache>
            </c:strRef>
          </c:tx>
          <c:spPr>
            <a:solidFill>
              <a:schemeClr val="accent3"/>
            </a:solidFill>
            <a:ln>
              <a:noFill/>
            </a:ln>
            <a:effectLst/>
          </c:spPr>
          <c:invertIfNegative val="0"/>
          <c:val>
            <c:numRef>
              <c:f>'2_CostDistribution'!$E$4</c:f>
              <c:numCache>
                <c:formatCode>General</c:formatCode>
                <c:ptCount val="1"/>
                <c:pt idx="0">
                  <c:v>7.1446144162683645E-4</c:v>
                </c:pt>
              </c:numCache>
            </c:numRef>
          </c:val>
          <c:extLst>
            <c:ext xmlns:c16="http://schemas.microsoft.com/office/drawing/2014/chart" uri="{C3380CC4-5D6E-409C-BE32-E72D297353CC}">
              <c16:uniqueId val="{00000002-83A4-4929-AA62-B361B4F7BE12}"/>
            </c:ext>
          </c:extLst>
        </c:ser>
        <c:ser>
          <c:idx val="3"/>
          <c:order val="3"/>
          <c:tx>
            <c:strRef>
              <c:f>'2_CostDistribution'!$D$5</c:f>
              <c:strCache>
                <c:ptCount val="1"/>
                <c:pt idx="0">
                  <c:v>CAPEX (Rectifier)</c:v>
                </c:pt>
              </c:strCache>
            </c:strRef>
          </c:tx>
          <c:spPr>
            <a:solidFill>
              <a:schemeClr val="accent4"/>
            </a:solidFill>
            <a:ln>
              <a:noFill/>
            </a:ln>
            <a:effectLst/>
          </c:spPr>
          <c:invertIfNegative val="0"/>
          <c:val>
            <c:numRef>
              <c:f>'2_CostDistribution'!$E$5</c:f>
              <c:numCache>
                <c:formatCode>General</c:formatCode>
                <c:ptCount val="1"/>
                <c:pt idx="0">
                  <c:v>0</c:v>
                </c:pt>
              </c:numCache>
            </c:numRef>
          </c:val>
          <c:extLst>
            <c:ext xmlns:c16="http://schemas.microsoft.com/office/drawing/2014/chart" uri="{C3380CC4-5D6E-409C-BE32-E72D297353CC}">
              <c16:uniqueId val="{00000003-83A4-4929-AA62-B361B4F7BE12}"/>
            </c:ext>
          </c:extLst>
        </c:ser>
        <c:ser>
          <c:idx val="4"/>
          <c:order val="4"/>
          <c:tx>
            <c:strRef>
              <c:f>'2_CostDistribution'!$D$6</c:f>
              <c:strCache>
                <c:ptCount val="1"/>
                <c:pt idx="0">
                  <c:v>CAPEX (Battery-Energy)</c:v>
                </c:pt>
              </c:strCache>
            </c:strRef>
          </c:tx>
          <c:spPr>
            <a:solidFill>
              <a:schemeClr val="accent5"/>
            </a:solidFill>
            <a:ln>
              <a:noFill/>
            </a:ln>
            <a:effectLst/>
          </c:spPr>
          <c:invertIfNegative val="0"/>
          <c:val>
            <c:numRef>
              <c:f>'2_CostDistribution'!$E$6</c:f>
              <c:numCache>
                <c:formatCode>General</c:formatCode>
                <c:ptCount val="1"/>
                <c:pt idx="0">
                  <c:v>5.2815235114588759E-4</c:v>
                </c:pt>
              </c:numCache>
            </c:numRef>
          </c:val>
          <c:extLst>
            <c:ext xmlns:c16="http://schemas.microsoft.com/office/drawing/2014/chart" uri="{C3380CC4-5D6E-409C-BE32-E72D297353CC}">
              <c16:uniqueId val="{00000004-83A4-4929-AA62-B361B4F7BE12}"/>
            </c:ext>
          </c:extLst>
        </c:ser>
        <c:ser>
          <c:idx val="5"/>
          <c:order val="5"/>
          <c:tx>
            <c:strRef>
              <c:f>'2_CostDistribution'!$D$7</c:f>
              <c:strCache>
                <c:ptCount val="1"/>
                <c:pt idx="0">
                  <c:v>CAPEX (Battery-Power)</c:v>
                </c:pt>
              </c:strCache>
            </c:strRef>
          </c:tx>
          <c:spPr>
            <a:solidFill>
              <a:schemeClr val="accent6"/>
            </a:solidFill>
            <a:ln>
              <a:noFill/>
            </a:ln>
            <a:effectLst/>
          </c:spPr>
          <c:invertIfNegative val="0"/>
          <c:val>
            <c:numRef>
              <c:f>'2_CostDistribution'!$E$7</c:f>
              <c:numCache>
                <c:formatCode>General</c:formatCode>
                <c:ptCount val="1"/>
                <c:pt idx="0">
                  <c:v>1.3843228557270165E-3</c:v>
                </c:pt>
              </c:numCache>
            </c:numRef>
          </c:val>
          <c:extLst>
            <c:ext xmlns:c16="http://schemas.microsoft.com/office/drawing/2014/chart" uri="{C3380CC4-5D6E-409C-BE32-E72D297353CC}">
              <c16:uniqueId val="{00000005-83A4-4929-AA62-B361B4F7BE12}"/>
            </c:ext>
          </c:extLst>
        </c:ser>
        <c:ser>
          <c:idx val="6"/>
          <c:order val="6"/>
          <c:tx>
            <c:strRef>
              <c:f>'2_CostDistribution'!$D$8</c:f>
              <c:strCache>
                <c:ptCount val="1"/>
                <c:pt idx="0">
                  <c:v>CAPEX (Land)</c:v>
                </c:pt>
              </c:strCache>
            </c:strRef>
          </c:tx>
          <c:spPr>
            <a:solidFill>
              <a:schemeClr val="accent1">
                <a:lumMod val="60000"/>
              </a:schemeClr>
            </a:solidFill>
            <a:ln>
              <a:noFill/>
            </a:ln>
            <a:effectLst/>
          </c:spPr>
          <c:invertIfNegative val="0"/>
          <c:val>
            <c:numRef>
              <c:f>'2_CostDistribution'!$E$8</c:f>
              <c:numCache>
                <c:formatCode>General</c:formatCode>
                <c:ptCount val="1"/>
                <c:pt idx="0">
                  <c:v>0</c:v>
                </c:pt>
              </c:numCache>
            </c:numRef>
          </c:val>
          <c:extLst>
            <c:ext xmlns:c16="http://schemas.microsoft.com/office/drawing/2014/chart" uri="{C3380CC4-5D6E-409C-BE32-E72D297353CC}">
              <c16:uniqueId val="{00000006-83A4-4929-AA62-B361B4F7BE12}"/>
            </c:ext>
          </c:extLst>
        </c:ser>
        <c:ser>
          <c:idx val="7"/>
          <c:order val="7"/>
          <c:tx>
            <c:strRef>
              <c:f>'2_CostDistribution'!$D$9</c:f>
              <c:strCache>
                <c:ptCount val="1"/>
                <c:pt idx="0">
                  <c:v>OPEX (Solar PV)</c:v>
                </c:pt>
              </c:strCache>
            </c:strRef>
          </c:tx>
          <c:spPr>
            <a:solidFill>
              <a:schemeClr val="accent2">
                <a:lumMod val="60000"/>
              </a:schemeClr>
            </a:solidFill>
            <a:ln>
              <a:noFill/>
            </a:ln>
            <a:effectLst/>
          </c:spPr>
          <c:invertIfNegative val="0"/>
          <c:val>
            <c:numRef>
              <c:f>'2_CostDistribution'!$E$9</c:f>
              <c:numCache>
                <c:formatCode>General</c:formatCode>
                <c:ptCount val="1"/>
                <c:pt idx="0">
                  <c:v>1.0776074448898645E-3</c:v>
                </c:pt>
              </c:numCache>
            </c:numRef>
          </c:val>
          <c:extLst>
            <c:ext xmlns:c16="http://schemas.microsoft.com/office/drawing/2014/chart" uri="{C3380CC4-5D6E-409C-BE32-E72D297353CC}">
              <c16:uniqueId val="{00000007-83A4-4929-AA62-B361B4F7BE12}"/>
            </c:ext>
          </c:extLst>
        </c:ser>
        <c:ser>
          <c:idx val="8"/>
          <c:order val="8"/>
          <c:tx>
            <c:strRef>
              <c:f>'2_CostDistribution'!$D$10</c:f>
              <c:strCache>
                <c:ptCount val="1"/>
                <c:pt idx="0">
                  <c:v>OPEX (Wind Turbine)</c:v>
                </c:pt>
              </c:strCache>
            </c:strRef>
          </c:tx>
          <c:spPr>
            <a:solidFill>
              <a:schemeClr val="accent3">
                <a:lumMod val="60000"/>
              </a:schemeClr>
            </a:solidFill>
            <a:ln>
              <a:noFill/>
            </a:ln>
            <a:effectLst/>
          </c:spPr>
          <c:invertIfNegative val="0"/>
          <c:val>
            <c:numRef>
              <c:f>'2_CostDistribution'!$E$10</c:f>
              <c:numCache>
                <c:formatCode>General</c:formatCode>
                <c:ptCount val="1"/>
                <c:pt idx="0">
                  <c:v>0</c:v>
                </c:pt>
              </c:numCache>
            </c:numRef>
          </c:val>
          <c:extLst>
            <c:ext xmlns:c16="http://schemas.microsoft.com/office/drawing/2014/chart" uri="{C3380CC4-5D6E-409C-BE32-E72D297353CC}">
              <c16:uniqueId val="{00000008-83A4-4929-AA62-B361B4F7BE12}"/>
            </c:ext>
          </c:extLst>
        </c:ser>
        <c:ser>
          <c:idx val="9"/>
          <c:order val="9"/>
          <c:tx>
            <c:strRef>
              <c:f>'2_CostDistribution'!$D$11</c:f>
              <c:strCache>
                <c:ptCount val="1"/>
                <c:pt idx="0">
                  <c:v>OPEX (Battery-Power)</c:v>
                </c:pt>
              </c:strCache>
            </c:strRef>
          </c:tx>
          <c:spPr>
            <a:solidFill>
              <a:schemeClr val="accent4">
                <a:lumMod val="60000"/>
              </a:schemeClr>
            </a:solidFill>
            <a:ln>
              <a:noFill/>
            </a:ln>
            <a:effectLst/>
          </c:spPr>
          <c:invertIfNegative val="0"/>
          <c:val>
            <c:numRef>
              <c:f>'2_CostDistribution'!$E$11</c:f>
              <c:numCache>
                <c:formatCode>General</c:formatCode>
                <c:ptCount val="1"/>
                <c:pt idx="0">
                  <c:v>1.4603418368106297E-4</c:v>
                </c:pt>
              </c:numCache>
            </c:numRef>
          </c:val>
          <c:extLst>
            <c:ext xmlns:c16="http://schemas.microsoft.com/office/drawing/2014/chart" uri="{C3380CC4-5D6E-409C-BE32-E72D297353CC}">
              <c16:uniqueId val="{00000009-83A4-4929-AA62-B361B4F7BE12}"/>
            </c:ext>
          </c:extLst>
        </c:ser>
        <c:ser>
          <c:idx val="10"/>
          <c:order val="10"/>
          <c:tx>
            <c:strRef>
              <c:f>'2_CostDistribution'!$D$12</c:f>
              <c:strCache>
                <c:ptCount val="1"/>
                <c:pt idx="0">
                  <c:v>Grid Electricity Cost</c:v>
                </c:pt>
              </c:strCache>
            </c:strRef>
          </c:tx>
          <c:spPr>
            <a:solidFill>
              <a:schemeClr val="accent5">
                <a:lumMod val="60000"/>
              </a:schemeClr>
            </a:solidFill>
            <a:ln>
              <a:noFill/>
            </a:ln>
            <a:effectLst/>
          </c:spPr>
          <c:invertIfNegative val="0"/>
          <c:val>
            <c:numRef>
              <c:f>'2_CostDistribution'!$E$12</c:f>
              <c:numCache>
                <c:formatCode>General</c:formatCode>
                <c:ptCount val="1"/>
                <c:pt idx="0">
                  <c:v>7.0647996690348921E-2</c:v>
                </c:pt>
              </c:numCache>
            </c:numRef>
          </c:val>
          <c:extLst>
            <c:ext xmlns:c16="http://schemas.microsoft.com/office/drawing/2014/chart" uri="{C3380CC4-5D6E-409C-BE32-E72D297353CC}">
              <c16:uniqueId val="{0000000A-83A4-4929-AA62-B361B4F7BE12}"/>
            </c:ext>
          </c:extLst>
        </c:ser>
        <c:ser>
          <c:idx val="11"/>
          <c:order val="11"/>
          <c:tx>
            <c:strRef>
              <c:f>'2_CostDistribution'!$D$13</c:f>
              <c:strCache>
                <c:ptCount val="1"/>
                <c:pt idx="0">
                  <c:v>Revenue (V2G)</c:v>
                </c:pt>
              </c:strCache>
            </c:strRef>
          </c:tx>
          <c:spPr>
            <a:solidFill>
              <a:schemeClr val="accent6">
                <a:lumMod val="60000"/>
              </a:schemeClr>
            </a:solidFill>
            <a:ln>
              <a:noFill/>
            </a:ln>
            <a:effectLst/>
          </c:spPr>
          <c:invertIfNegative val="0"/>
          <c:val>
            <c:numRef>
              <c:f>'2_CostDistribution'!$E$13</c:f>
              <c:numCache>
                <c:formatCode>General</c:formatCode>
                <c:ptCount val="1"/>
                <c:pt idx="0">
                  <c:v>0</c:v>
                </c:pt>
              </c:numCache>
            </c:numRef>
          </c:val>
          <c:extLst>
            <c:ext xmlns:c16="http://schemas.microsoft.com/office/drawing/2014/chart" uri="{C3380CC4-5D6E-409C-BE32-E72D297353CC}">
              <c16:uniqueId val="{0000000B-83A4-4929-AA62-B361B4F7BE12}"/>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Average Electricity Cost [USD/kWh]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'3_LoadProfile'!$B$2</c:f>
              <c:strCache>
                <c:ptCount val="1"/>
                <c:pt idx="0">
                  <c:v>Grid Electricity</c:v>
                </c:pt>
              </c:strCache>
            </c:strRef>
          </c:tx>
          <c:spPr>
            <a:solidFill>
              <a:schemeClr val="accent5"/>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'3_LoadProfile'!$B$3:$B$26</c:f>
              <c:numCache>
                <c:formatCode>General</c:formatCode>
                <c:ptCount val="24"/>
                <c:pt idx="0">
                  <c:v>74</c:v>
                </c:pt>
                <c:pt idx="1">
                  <c:v>66</c:v>
                </c:pt>
                <c:pt idx="2">
                  <c:v>61</c:v>
                </c:pt>
                <c:pt idx="3">
                  <c:v>58</c:v>
                </c:pt>
                <c:pt idx="4">
                  <c:v>55</c:v>
                </c:pt>
                <c:pt idx="5">
                  <c:v>54</c:v>
                </c:pt>
                <c:pt idx="6">
                  <c:v>52</c:v>
                </c:pt>
                <c:pt idx="7">
                  <c:v>37.404806048914587</c:v>
                </c:pt>
                <c:pt idx="8">
                  <c:v>23.793255934883916</c:v>
                </c:pt>
                <c:pt idx="9">
                  <c:v>11.892101001890559</c:v>
                </c:pt>
                <c:pt idx="10">
                  <c:v>2.2257919722599979</c:v>
                </c:pt>
                <c:pt idx="11">
                  <c:v>0</c:v>
                </c:pt>
                <c:pt idx="12">
                  <c:v>0</c:v>
                </c:pt>
                <c:pt idx="13">
                  <c:v>0.98123384070889585</c:v>
                </c:pt>
                <c:pt idx="14">
                  <c:v>10.182838622949326</c:v>
                </c:pt>
                <c:pt idx="15">
                  <c:v>21.620005538388298</c:v>
                </c:pt>
                <c:pt idx="16">
                  <c:v>34.543483805941023</c:v>
                </c:pt>
                <c:pt idx="17">
                  <c:v>43.456514241957379</c:v>
                </c:pt>
                <c:pt idx="18">
                  <c:v>55</c:v>
                </c:pt>
                <c:pt idx="19">
                  <c:v>69</c:v>
                </c:pt>
                <c:pt idx="20">
                  <c:v>81</c:v>
                </c:pt>
                <c:pt idx="21">
                  <c:v>85</c:v>
                </c:pt>
                <c:pt idx="22">
                  <c:v>85</c:v>
                </c:pt>
                <c:pt idx="23">
                  <c:v>81</c:v>
                </c:pt>
              </c:numCache>
            </c:numRef>
          </c:val>
          <c:extLst>
            <c:ext xmlns:c16="http://schemas.microsoft.com/office/drawing/2014/chart" uri="{C3380CC4-5D6E-409C-BE32-E72D297353CC}">
              <c16:uniqueId val="{00000000-4F82-422F-9DA1-F60A556E5E60}"/>
            </c:ext>
          </c:extLst>
        </c:ser>
        <c:ser>
          <c:idx val="1"/>
          <c:order val="1"/>
          <c:tx>
            <c:strRef>
              <c:f>'3_LoadProfile'!$C$2</c:f>
              <c:strCache>
                <c:ptCount val="1"/>
                <c:pt idx="0">
                  <c:v>Solar PV</c:v>
                </c:pt>
              </c:strCache>
            </c:strRef>
          </c:tx>
          <c:spPr>
            <a:solidFill>
              <a:schemeClr val="accent2"/>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'3_LoadProfile'!$C$3:$C$26</c:f>
              <c:numCache>
                <c:formatCode>General</c:formatCode>
                <c:ptCount val="24"/>
                <c:pt idx="0">
                  <c:v>0</c:v>
                </c:pt>
                <c:pt idx="1">
                  <c:v>0</c:v>
                </c:pt>
                <c:pt idx="2">
                  <c:v>0</c:v>
                </c:pt>
                <c:pt idx="3">
                  <c:v>0</c:v>
                </c:pt>
                <c:pt idx="4">
                  <c:v>0</c:v>
                </c:pt>
                <c:pt idx="5">
                  <c:v>0</c:v>
                </c:pt>
                <c:pt idx="6">
                  <c:v>0</c:v>
                </c:pt>
                <c:pt idx="7">
                  <c:v>11.595193951085411</c:v>
                </c:pt>
                <c:pt idx="8">
                  <c:v>25.206744065116084</c:v>
                </c:pt>
                <c:pt idx="9">
                  <c:v>38.107898998109441</c:v>
                </c:pt>
                <c:pt idx="10">
                  <c:v>47.774208027740002</c:v>
                </c:pt>
                <c:pt idx="11">
                  <c:v>51.000000000000007</c:v>
                </c:pt>
                <c:pt idx="12">
                  <c:v>50</c:v>
                </c:pt>
                <c:pt idx="13">
                  <c:v>51.018766159291104</c:v>
                </c:pt>
                <c:pt idx="14">
                  <c:v>42.817161377050674</c:v>
                </c:pt>
                <c:pt idx="15">
                  <c:v>31.379994461611702</c:v>
                </c:pt>
                <c:pt idx="16">
                  <c:v>18.456516194058977</c:v>
                </c:pt>
                <c:pt idx="17">
                  <c:v>6.5434857580426176</c:v>
                </c:pt>
                <c:pt idx="18">
                  <c:v>0</c:v>
                </c:pt>
                <c:pt idx="19">
                  <c:v>0</c:v>
                </c:pt>
                <c:pt idx="20">
                  <c:v>0</c:v>
                </c:pt>
                <c:pt idx="21">
                  <c:v>0</c:v>
                </c:pt>
                <c:pt idx="22">
                  <c:v>0</c:v>
                </c:pt>
                <c:pt idx="23">
                  <c:v>0</c:v>
                </c:pt>
              </c:numCache>
            </c:numRef>
          </c:val>
          <c:extLst>
            <c:ext xmlns:c16="http://schemas.microsoft.com/office/drawing/2014/chart" uri="{C3380CC4-5D6E-409C-BE32-E72D297353CC}">
              <c16:uniqueId val="{00000001-4F82-422F-9DA1-F60A556E5E60}"/>
            </c:ext>
          </c:extLst>
        </c:ser>
        <c:ser>
          <c:idx val="2"/>
          <c:order val="2"/>
          <c:tx>
            <c:strRef>
              <c:f>'3_LoadProfile'!$D$2</c:f>
              <c:strCache>
                <c:ptCount val="1"/>
                <c:pt idx="0">
                  <c:v>Wind Turbine</c:v>
                </c:pt>
              </c:strCache>
            </c:strRef>
          </c:tx>
          <c:spPr>
            <a:solidFill>
              <a:schemeClr val="accent3"/>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'3_LoadProfile'!$D$3:$D$26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4F82-422F-9DA1-F60A556E5E60}"/>
            </c:ext>
          </c:extLst>
        </c:ser>
        <c:ser>
          <c:idx val="3"/>
          <c:order val="3"/>
          <c:tx>
            <c:strRef>
              <c:f>'3_LoadProfile'!$E$2</c:f>
              <c:strCache>
                <c:ptCount val="1"/>
                <c:pt idx="0">
                  <c:v>V2G</c:v>
                </c:pt>
              </c:strCache>
            </c:strRef>
          </c:tx>
          <c:spPr>
            <a:solidFill>
              <a:schemeClr val="accent4"/>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'3_LoadProfile'!$E$3:$E$26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4F82-422F-9DA1-F60A556E5E60}"/>
            </c:ext>
          </c:extLst>
        </c:ser>
        <c:ser>
          <c:idx val="4"/>
          <c:order val="4"/>
          <c:tx>
            <c:strRef>
              <c:f>'3_LoadProfile'!$F$2</c:f>
              <c:strCache>
                <c:ptCount val="1"/>
                <c:pt idx="0">
                  <c:v>Battery-Solar</c:v>
                </c:pt>
              </c:strCache>
            </c:strRef>
          </c:tx>
          <c:spPr>
            <a:solidFill>
              <a:srgbClr val="7030A0"/>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'3_LoadProfile'!$F$3:$F$26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4F82-422F-9DA1-F60A556E5E60}"/>
            </c:ext>
          </c:extLst>
        </c:ser>
        <c:ser>
          <c:idx val="5"/>
          <c:order val="5"/>
          <c:tx>
            <c:strRef>
              <c:f>'3_LoadProfile'!$G$2</c:f>
              <c:strCache>
                <c:ptCount val="1"/>
                <c:pt idx="0">
                  <c:v>Battery-Wind</c:v>
                </c:pt>
              </c:strCache>
            </c:strRef>
          </c:tx>
          <c:spPr>
            <a:solidFill>
              <a:schemeClr val="accent6"/>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'3_LoadProfile'!$G$3:$G$26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4F82-422F-9DA1-F60A556E5E60}"/>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Residential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'3_LoadProfile'!$K$2</c:f>
              <c:strCache>
                <c:ptCount val="1"/>
                <c:pt idx="0">
                  <c:v>Grid Electricity</c:v>
                </c:pt>
              </c:strCache>
            </c:strRef>
          </c:tx>
          <c:spPr>
            <a:solidFill>
              <a:schemeClr val="accent5"/>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'3_LoadProfile'!$K$3:$K$26</c:f>
              <c:numCache>
                <c:formatCode>General</c:formatCode>
                <c:ptCount val="24"/>
                <c:pt idx="0">
                  <c:v>52</c:v>
                </c:pt>
                <c:pt idx="1">
                  <c:v>51</c:v>
                </c:pt>
                <c:pt idx="2">
                  <c:v>49</c:v>
                </c:pt>
                <c:pt idx="3">
                  <c:v>49</c:v>
                </c:pt>
                <c:pt idx="4">
                  <c:v>49</c:v>
                </c:pt>
                <c:pt idx="5">
                  <c:v>49.997545864496708</c:v>
                </c:pt>
                <c:pt idx="6">
                  <c:v>48.79913862050104</c:v>
                </c:pt>
                <c:pt idx="7">
                  <c:v>43.143408224700806</c:v>
                </c:pt>
                <c:pt idx="8">
                  <c:v>4.7544251578364332</c:v>
                </c:pt>
                <c:pt idx="9">
                  <c:v>0</c:v>
                </c:pt>
                <c:pt idx="10">
                  <c:v>0</c:v>
                </c:pt>
                <c:pt idx="11">
                  <c:v>0</c:v>
                </c:pt>
                <c:pt idx="12">
                  <c:v>0</c:v>
                </c:pt>
                <c:pt idx="13">
                  <c:v>0</c:v>
                </c:pt>
                <c:pt idx="14">
                  <c:v>0</c:v>
                </c:pt>
                <c:pt idx="15">
                  <c:v>0</c:v>
                </c:pt>
                <c:pt idx="16">
                  <c:v>30.887859819484245</c:v>
                </c:pt>
                <c:pt idx="17">
                  <c:v>64.180345467339663</c:v>
                </c:pt>
                <c:pt idx="18">
                  <c:v>66.463227744388519</c:v>
                </c:pt>
                <c:pt idx="19">
                  <c:v>62</c:v>
                </c:pt>
                <c:pt idx="20">
                  <c:v>60</c:v>
                </c:pt>
                <c:pt idx="21">
                  <c:v>57</c:v>
                </c:pt>
                <c:pt idx="22">
                  <c:v>55</c:v>
                </c:pt>
                <c:pt idx="23">
                  <c:v>56</c:v>
                </c:pt>
              </c:numCache>
            </c:numRef>
          </c:val>
          <c:extLst>
            <c:ext xmlns:c16="http://schemas.microsoft.com/office/drawing/2014/chart" uri="{C3380CC4-5D6E-409C-BE32-E72D297353CC}">
              <c16:uniqueId val="{00000000-6301-4AB4-BFC0-D1E7BB882557}"/>
            </c:ext>
          </c:extLst>
        </c:ser>
        <c:ser>
          <c:idx val="1"/>
          <c:order val="1"/>
          <c:tx>
            <c:strRef>
              <c:f>'3_LoadProfile'!$L$2</c:f>
              <c:strCache>
                <c:ptCount val="1"/>
                <c:pt idx="0">
                  <c:v>Solar PV</c:v>
                </c:pt>
              </c:strCache>
            </c:strRef>
          </c:tx>
          <c:spPr>
            <a:solidFill>
              <a:schemeClr val="accent2"/>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'3_LoadProfile'!$L$3:$L$26</c:f>
              <c:numCache>
                <c:formatCode>General</c:formatCode>
                <c:ptCount val="24"/>
                <c:pt idx="0">
                  <c:v>0</c:v>
                </c:pt>
                <c:pt idx="1">
                  <c:v>0</c:v>
                </c:pt>
                <c:pt idx="2">
                  <c:v>0</c:v>
                </c:pt>
                <c:pt idx="3">
                  <c:v>0</c:v>
                </c:pt>
                <c:pt idx="4">
                  <c:v>0</c:v>
                </c:pt>
                <c:pt idx="5">
                  <c:v>2.4541355032892055E-3</c:v>
                </c:pt>
                <c:pt idx="6">
                  <c:v>2.2008613794989627</c:v>
                </c:pt>
                <c:pt idx="7">
                  <c:v>13.856591775299192</c:v>
                </c:pt>
                <c:pt idx="8">
                  <c:v>30.122787421081782</c:v>
                </c:pt>
                <c:pt idx="9">
                  <c:v>45.540040301068522</c:v>
                </c:pt>
                <c:pt idx="10">
                  <c:v>57.091558866649819</c:v>
                </c:pt>
                <c:pt idx="11">
                  <c:v>64.504458373280457</c:v>
                </c:pt>
                <c:pt idx="12">
                  <c:v>65.957099984596297</c:v>
                </c:pt>
                <c:pt idx="13">
                  <c:v>60.968899574342132</c:v>
                </c:pt>
                <c:pt idx="14">
                  <c:v>51.167744902047154</c:v>
                </c:pt>
                <c:pt idx="15">
                  <c:v>37.5</c:v>
                </c:pt>
                <c:pt idx="16">
                  <c:v>22.056070090257876</c:v>
                </c:pt>
                <c:pt idx="17">
                  <c:v>7.8196545326603344</c:v>
                </c:pt>
                <c:pt idx="18">
                  <c:v>0.53677225561148345</c:v>
                </c:pt>
                <c:pt idx="19">
                  <c:v>0</c:v>
                </c:pt>
                <c:pt idx="20">
                  <c:v>0</c:v>
                </c:pt>
                <c:pt idx="21">
                  <c:v>0</c:v>
                </c:pt>
                <c:pt idx="22">
                  <c:v>0</c:v>
                </c:pt>
                <c:pt idx="23">
                  <c:v>0</c:v>
                </c:pt>
              </c:numCache>
            </c:numRef>
          </c:val>
          <c:extLst>
            <c:ext xmlns:c16="http://schemas.microsoft.com/office/drawing/2014/chart" uri="{C3380CC4-5D6E-409C-BE32-E72D297353CC}">
              <c16:uniqueId val="{00000001-6301-4AB4-BFC0-D1E7BB882557}"/>
            </c:ext>
          </c:extLst>
        </c:ser>
        <c:ser>
          <c:idx val="2"/>
          <c:order val="2"/>
          <c:tx>
            <c:strRef>
              <c:f>'3_LoadProfile'!$M$2</c:f>
              <c:strCache>
                <c:ptCount val="1"/>
                <c:pt idx="0">
                  <c:v>Wind Turbine</c:v>
                </c:pt>
              </c:strCache>
            </c:strRef>
          </c:tx>
          <c:spPr>
            <a:solidFill>
              <a:schemeClr val="accent3"/>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'3_LoadProfile'!$M$3:$M$26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6301-4AB4-BFC0-D1E7BB882557}"/>
            </c:ext>
          </c:extLst>
        </c:ser>
        <c:ser>
          <c:idx val="3"/>
          <c:order val="3"/>
          <c:tx>
            <c:strRef>
              <c:f>'3_LoadProfile'!$N$2</c:f>
              <c:strCache>
                <c:ptCount val="1"/>
                <c:pt idx="0">
                  <c:v>V2G</c:v>
                </c:pt>
              </c:strCache>
            </c:strRef>
          </c:tx>
          <c:spPr>
            <a:solidFill>
              <a:schemeClr val="accent4"/>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'3_LoadProfile'!$N$3:$N$26</c:f>
              <c:numCache>
                <c:formatCode>General</c:formatCode>
                <c:ptCount val="24"/>
                <c:pt idx="0">
                  <c:v>0</c:v>
                </c:pt>
                <c:pt idx="1">
                  <c:v>0</c:v>
                </c:pt>
                <c:pt idx="2">
                  <c:v>0</c:v>
                </c:pt>
                <c:pt idx="3">
                  <c:v>0</c:v>
                </c:pt>
                <c:pt idx="4">
                  <c:v>0</c:v>
                </c:pt>
                <c:pt idx="5">
                  <c:v>0</c:v>
                </c:pt>
                <c:pt idx="6">
                  <c:v>0</c:v>
                </c:pt>
                <c:pt idx="7">
                  <c:v>0</c:v>
                </c:pt>
                <c:pt idx="8">
                  <c:v>30.122787421081785</c:v>
                </c:pt>
                <c:pt idx="9">
                  <c:v>24.459959698931474</c:v>
                </c:pt>
                <c:pt idx="10">
                  <c:v>16.908441133350181</c:v>
                </c:pt>
                <c:pt idx="11">
                  <c:v>9.4955416267195432</c:v>
                </c:pt>
                <c:pt idx="12">
                  <c:v>7.0429000154037098</c:v>
                </c:pt>
                <c:pt idx="13">
                  <c:v>13.031100425657861</c:v>
                </c:pt>
                <c:pt idx="14">
                  <c:v>23.832255097952849</c:v>
                </c:pt>
                <c:pt idx="15">
                  <c:v>37.5</c:v>
                </c:pt>
                <c:pt idx="16">
                  <c:v>22.056070090257876</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6301-4AB4-BFC0-D1E7BB882557}"/>
            </c:ext>
          </c:extLst>
        </c:ser>
        <c:ser>
          <c:idx val="4"/>
          <c:order val="4"/>
          <c:tx>
            <c:strRef>
              <c:f>'3_LoadProfile'!$O$2</c:f>
              <c:strCache>
                <c:ptCount val="1"/>
                <c:pt idx="0">
                  <c:v>Battery-Solar</c:v>
                </c:pt>
              </c:strCache>
            </c:strRef>
          </c:tx>
          <c:spPr>
            <a:solidFill>
              <a:srgbClr val="7030A0"/>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'3_LoadProfile'!$O$3:$O$26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6301-4AB4-BFC0-D1E7BB882557}"/>
            </c:ext>
          </c:extLst>
        </c:ser>
        <c:ser>
          <c:idx val="5"/>
          <c:order val="5"/>
          <c:tx>
            <c:strRef>
              <c:f>'3_LoadProfile'!$P$2</c:f>
              <c:strCache>
                <c:ptCount val="1"/>
                <c:pt idx="0">
                  <c:v>Battery-Wind</c:v>
                </c:pt>
              </c:strCache>
            </c:strRef>
          </c:tx>
          <c:spPr>
            <a:solidFill>
              <a:schemeClr val="accent6"/>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'3_LoadProfile'!$P$3:$P$26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6301-4AB4-BFC0-D1E7BB882557}"/>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Commercial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'3_LoadProfile'!$T$2</c:f>
              <c:strCache>
                <c:ptCount val="1"/>
                <c:pt idx="0">
                  <c:v>Grid Electricity</c:v>
                </c:pt>
              </c:strCache>
            </c:strRef>
          </c:tx>
          <c:spPr>
            <a:solidFill>
              <a:schemeClr val="accent5"/>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'3_LoadProfile'!$T$3:$T$26</c:f>
              <c:numCache>
                <c:formatCode>General</c:formatCode>
                <c:ptCount val="24"/>
                <c:pt idx="0">
                  <c:v>117</c:v>
                </c:pt>
                <c:pt idx="1">
                  <c:v>117</c:v>
                </c:pt>
                <c:pt idx="2">
                  <c:v>117</c:v>
                </c:pt>
                <c:pt idx="3">
                  <c:v>117</c:v>
                </c:pt>
                <c:pt idx="4">
                  <c:v>117</c:v>
                </c:pt>
                <c:pt idx="5">
                  <c:v>116.99617154861487</c:v>
                </c:pt>
                <c:pt idx="6">
                  <c:v>113.56665624798161</c:v>
                </c:pt>
                <c:pt idx="7">
                  <c:v>95.38371683053326</c:v>
                </c:pt>
                <c:pt idx="8">
                  <c:v>23.016903246224814</c:v>
                </c:pt>
                <c:pt idx="9">
                  <c:v>0</c:v>
                </c:pt>
                <c:pt idx="10">
                  <c:v>0</c:v>
                </c:pt>
                <c:pt idx="11">
                  <c:v>0</c:v>
                </c:pt>
                <c:pt idx="12">
                  <c:v>0</c:v>
                </c:pt>
                <c:pt idx="13">
                  <c:v>0</c:v>
                </c:pt>
                <c:pt idx="14">
                  <c:v>0</c:v>
                </c:pt>
                <c:pt idx="15">
                  <c:v>0</c:v>
                </c:pt>
                <c:pt idx="16">
                  <c:v>48.185061318395405</c:v>
                </c:pt>
                <c:pt idx="17">
                  <c:v>104.80133892904988</c:v>
                </c:pt>
                <c:pt idx="18">
                  <c:v>116.16263528124608</c:v>
                </c:pt>
                <c:pt idx="19">
                  <c:v>117</c:v>
                </c:pt>
                <c:pt idx="20">
                  <c:v>117</c:v>
                </c:pt>
                <c:pt idx="21">
                  <c:v>117</c:v>
                </c:pt>
                <c:pt idx="22">
                  <c:v>117</c:v>
                </c:pt>
                <c:pt idx="23">
                  <c:v>117</c:v>
                </c:pt>
              </c:numCache>
            </c:numRef>
          </c:val>
          <c:extLst>
            <c:ext xmlns:c16="http://schemas.microsoft.com/office/drawing/2014/chart" uri="{C3380CC4-5D6E-409C-BE32-E72D297353CC}">
              <c16:uniqueId val="{00000000-B4E7-45BF-85A4-9A06817A937C}"/>
            </c:ext>
          </c:extLst>
        </c:ser>
        <c:ser>
          <c:idx val="1"/>
          <c:order val="1"/>
          <c:tx>
            <c:strRef>
              <c:f>'3_LoadProfile'!$U$2</c:f>
              <c:strCache>
                <c:ptCount val="1"/>
                <c:pt idx="0">
                  <c:v>Solar PV</c:v>
                </c:pt>
              </c:strCache>
            </c:strRef>
          </c:tx>
          <c:spPr>
            <a:solidFill>
              <a:schemeClr val="accent2"/>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'3_LoadProfile'!$U$3:$U$26</c:f>
              <c:numCache>
                <c:formatCode>General</c:formatCode>
                <c:ptCount val="24"/>
                <c:pt idx="0">
                  <c:v>0</c:v>
                </c:pt>
                <c:pt idx="1">
                  <c:v>0</c:v>
                </c:pt>
                <c:pt idx="2">
                  <c:v>0</c:v>
                </c:pt>
                <c:pt idx="3">
                  <c:v>0</c:v>
                </c:pt>
                <c:pt idx="4">
                  <c:v>0</c:v>
                </c:pt>
                <c:pt idx="5">
                  <c:v>3.8284513851311614E-3</c:v>
                </c:pt>
                <c:pt idx="6">
                  <c:v>3.4333437520183825</c:v>
                </c:pt>
                <c:pt idx="7">
                  <c:v>21.61628316946674</c:v>
                </c:pt>
                <c:pt idx="8">
                  <c:v>46.991548376887593</c:v>
                </c:pt>
                <c:pt idx="9">
                  <c:v>71.042462869666906</c:v>
                </c:pt>
                <c:pt idx="10">
                  <c:v>89.062831831973739</c:v>
                </c:pt>
                <c:pt idx="11">
                  <c:v>100.62695506231753</c:v>
                </c:pt>
                <c:pt idx="12">
                  <c:v>102.89307597597025</c:v>
                </c:pt>
                <c:pt idx="13">
                  <c:v>95.111483335973759</c:v>
                </c:pt>
                <c:pt idx="14">
                  <c:v>79.821682047193576</c:v>
                </c:pt>
                <c:pt idx="15">
                  <c:v>58.500000000000007</c:v>
                </c:pt>
                <c:pt idx="16">
                  <c:v>34.407469340802301</c:v>
                </c:pt>
                <c:pt idx="17">
                  <c:v>12.198661070950124</c:v>
                </c:pt>
                <c:pt idx="18">
                  <c:v>0.83736471875391438</c:v>
                </c:pt>
                <c:pt idx="19">
                  <c:v>0</c:v>
                </c:pt>
                <c:pt idx="20">
                  <c:v>0</c:v>
                </c:pt>
                <c:pt idx="21">
                  <c:v>0</c:v>
                </c:pt>
                <c:pt idx="22">
                  <c:v>0</c:v>
                </c:pt>
                <c:pt idx="23">
                  <c:v>0</c:v>
                </c:pt>
              </c:numCache>
            </c:numRef>
          </c:val>
          <c:extLst>
            <c:ext xmlns:c16="http://schemas.microsoft.com/office/drawing/2014/chart" uri="{C3380CC4-5D6E-409C-BE32-E72D297353CC}">
              <c16:uniqueId val="{00000001-B4E7-45BF-85A4-9A06817A937C}"/>
            </c:ext>
          </c:extLst>
        </c:ser>
        <c:ser>
          <c:idx val="2"/>
          <c:order val="2"/>
          <c:tx>
            <c:strRef>
              <c:f>'3_LoadProfile'!$V$2</c:f>
              <c:strCache>
                <c:ptCount val="1"/>
                <c:pt idx="0">
                  <c:v>Wind Turbine</c:v>
                </c:pt>
              </c:strCache>
            </c:strRef>
          </c:tx>
          <c:spPr>
            <a:solidFill>
              <a:schemeClr val="accent3"/>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'3_LoadProfile'!$V$3:$V$26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B4E7-45BF-85A4-9A06817A937C}"/>
            </c:ext>
          </c:extLst>
        </c:ser>
        <c:ser>
          <c:idx val="3"/>
          <c:order val="3"/>
          <c:tx>
            <c:strRef>
              <c:f>'3_LoadProfile'!$W$2</c:f>
              <c:strCache>
                <c:ptCount val="1"/>
                <c:pt idx="0">
                  <c:v>V2G</c:v>
                </c:pt>
              </c:strCache>
            </c:strRef>
          </c:tx>
          <c:spPr>
            <a:solidFill>
              <a:schemeClr val="accent4"/>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'3_LoadProfile'!$W$3:$W$26</c:f>
              <c:numCache>
                <c:formatCode>General</c:formatCode>
                <c:ptCount val="24"/>
                <c:pt idx="0">
                  <c:v>0</c:v>
                </c:pt>
                <c:pt idx="1">
                  <c:v>0</c:v>
                </c:pt>
                <c:pt idx="2">
                  <c:v>0</c:v>
                </c:pt>
                <c:pt idx="3">
                  <c:v>0</c:v>
                </c:pt>
                <c:pt idx="4">
                  <c:v>0</c:v>
                </c:pt>
                <c:pt idx="5">
                  <c:v>0</c:v>
                </c:pt>
                <c:pt idx="6">
                  <c:v>0</c:v>
                </c:pt>
                <c:pt idx="7">
                  <c:v>0</c:v>
                </c:pt>
                <c:pt idx="8">
                  <c:v>46.991548376887593</c:v>
                </c:pt>
                <c:pt idx="9">
                  <c:v>45.95753713033308</c:v>
                </c:pt>
                <c:pt idx="10">
                  <c:v>27.93716816802624</c:v>
                </c:pt>
                <c:pt idx="11">
                  <c:v>16.373044937682444</c:v>
                </c:pt>
                <c:pt idx="12">
                  <c:v>14.106924024029738</c:v>
                </c:pt>
                <c:pt idx="13">
                  <c:v>21.888516664026223</c:v>
                </c:pt>
                <c:pt idx="14">
                  <c:v>37.17831795280641</c:v>
                </c:pt>
                <c:pt idx="15">
                  <c:v>58.499999999999986</c:v>
                </c:pt>
                <c:pt idx="16">
                  <c:v>34.407469340802301</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B4E7-45BF-85A4-9A06817A937C}"/>
            </c:ext>
          </c:extLst>
        </c:ser>
        <c:ser>
          <c:idx val="4"/>
          <c:order val="4"/>
          <c:tx>
            <c:strRef>
              <c:f>'3_LoadProfile'!$X$2</c:f>
              <c:strCache>
                <c:ptCount val="1"/>
                <c:pt idx="0">
                  <c:v>Battery-Solar</c:v>
                </c:pt>
              </c:strCache>
            </c:strRef>
          </c:tx>
          <c:spPr>
            <a:solidFill>
              <a:srgbClr val="7030A0"/>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'3_LoadProfile'!$X$3:$X$26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B4E7-45BF-85A4-9A06817A937C}"/>
            </c:ext>
          </c:extLst>
        </c:ser>
        <c:ser>
          <c:idx val="5"/>
          <c:order val="5"/>
          <c:tx>
            <c:strRef>
              <c:f>'3_LoadProfile'!$Y$2</c:f>
              <c:strCache>
                <c:ptCount val="1"/>
                <c:pt idx="0">
                  <c:v>Battery-Wind</c:v>
                </c:pt>
              </c:strCache>
            </c:strRef>
          </c:tx>
          <c:spPr>
            <a:solidFill>
              <a:schemeClr val="accent6"/>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'3_LoadProfile'!$Y$3:$Y$26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B4E7-45BF-85A4-9A06817A937C}"/>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Industrial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'3_LoadProfile'!$AC$2</c:f>
              <c:strCache>
                <c:ptCount val="1"/>
                <c:pt idx="0">
                  <c:v>Grid Electricity</c:v>
                </c:pt>
              </c:strCache>
            </c:strRef>
          </c:tx>
          <c:spPr>
            <a:solidFill>
              <a:schemeClr val="accent5"/>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'3_LoadProfile'!$AC$3:$AC$26</c:f>
              <c:numCache>
                <c:formatCode>General</c:formatCode>
                <c:ptCount val="24"/>
                <c:pt idx="0">
                  <c:v>243</c:v>
                </c:pt>
                <c:pt idx="1">
                  <c:v>234</c:v>
                </c:pt>
                <c:pt idx="2">
                  <c:v>227</c:v>
                </c:pt>
                <c:pt idx="3">
                  <c:v>224</c:v>
                </c:pt>
                <c:pt idx="4">
                  <c:v>221</c:v>
                </c:pt>
                <c:pt idx="5">
                  <c:v>220.9937174131116</c:v>
                </c:pt>
                <c:pt idx="6">
                  <c:v>214.36579486848265</c:v>
                </c:pt>
                <c:pt idx="7">
                  <c:v>175.93193110414865</c:v>
                </c:pt>
                <c:pt idx="8">
                  <c:v>51.564584338945167</c:v>
                </c:pt>
                <c:pt idx="9">
                  <c:v>11.892101001890559</c:v>
                </c:pt>
                <c:pt idx="10">
                  <c:v>2.2257919722599979</c:v>
                </c:pt>
                <c:pt idx="11">
                  <c:v>0</c:v>
                </c:pt>
                <c:pt idx="12">
                  <c:v>0</c:v>
                </c:pt>
                <c:pt idx="13">
                  <c:v>0.98123384070889585</c:v>
                </c:pt>
                <c:pt idx="14">
                  <c:v>10.182838622949326</c:v>
                </c:pt>
                <c:pt idx="15">
                  <c:v>21.620005538388298</c:v>
                </c:pt>
                <c:pt idx="16">
                  <c:v>113.61640494382067</c:v>
                </c:pt>
                <c:pt idx="17">
                  <c:v>212.43819863834693</c:v>
                </c:pt>
                <c:pt idx="18">
                  <c:v>237.6258630256346</c:v>
                </c:pt>
                <c:pt idx="19">
                  <c:v>248</c:v>
                </c:pt>
                <c:pt idx="20">
                  <c:v>258</c:v>
                </c:pt>
                <c:pt idx="21">
                  <c:v>259</c:v>
                </c:pt>
                <c:pt idx="22">
                  <c:v>257</c:v>
                </c:pt>
                <c:pt idx="23">
                  <c:v>254</c:v>
                </c:pt>
              </c:numCache>
            </c:numRef>
          </c:val>
          <c:extLst>
            <c:ext xmlns:c16="http://schemas.microsoft.com/office/drawing/2014/chart" uri="{C3380CC4-5D6E-409C-BE32-E72D297353CC}">
              <c16:uniqueId val="{00000000-873E-43C6-9D23-DE4FC39E7CB5}"/>
            </c:ext>
          </c:extLst>
        </c:ser>
        <c:ser>
          <c:idx val="1"/>
          <c:order val="1"/>
          <c:tx>
            <c:strRef>
              <c:f>'3_LoadProfile'!$AD$2</c:f>
              <c:strCache>
                <c:ptCount val="1"/>
                <c:pt idx="0">
                  <c:v>Solar PV</c:v>
                </c:pt>
              </c:strCache>
            </c:strRef>
          </c:tx>
          <c:spPr>
            <a:solidFill>
              <a:schemeClr val="accent2"/>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'3_LoadProfile'!$AD$3:$AD$26</c:f>
              <c:numCache>
                <c:formatCode>General</c:formatCode>
                <c:ptCount val="24"/>
                <c:pt idx="0">
                  <c:v>0</c:v>
                </c:pt>
                <c:pt idx="1">
                  <c:v>0</c:v>
                </c:pt>
                <c:pt idx="2">
                  <c:v>0</c:v>
                </c:pt>
                <c:pt idx="3">
                  <c:v>0</c:v>
                </c:pt>
                <c:pt idx="4">
                  <c:v>0</c:v>
                </c:pt>
                <c:pt idx="5">
                  <c:v>6.2825868884203674E-3</c:v>
                </c:pt>
                <c:pt idx="6">
                  <c:v>5.6342051315173451</c:v>
                </c:pt>
                <c:pt idx="7">
                  <c:v>47.06806889585134</c:v>
                </c:pt>
                <c:pt idx="8">
                  <c:v>102.32107986308547</c:v>
                </c:pt>
                <c:pt idx="9">
                  <c:v>154.69040216884488</c:v>
                </c:pt>
                <c:pt idx="10">
                  <c:v>193.92859872636356</c:v>
                </c:pt>
                <c:pt idx="11">
                  <c:v>216.13141343559798</c:v>
                </c:pt>
                <c:pt idx="12">
                  <c:v>218.8501759605665</c:v>
                </c:pt>
                <c:pt idx="13">
                  <c:v>207.09914906960699</c:v>
                </c:pt>
                <c:pt idx="14">
                  <c:v>173.8065883262914</c:v>
                </c:pt>
                <c:pt idx="15">
                  <c:v>127.37999446161169</c:v>
                </c:pt>
                <c:pt idx="16">
                  <c:v>74.920055625119147</c:v>
                </c:pt>
                <c:pt idx="17">
                  <c:v>26.561801361653078</c:v>
                </c:pt>
                <c:pt idx="18">
                  <c:v>1.3741369743653979</c:v>
                </c:pt>
                <c:pt idx="19">
                  <c:v>0</c:v>
                </c:pt>
                <c:pt idx="20">
                  <c:v>0</c:v>
                </c:pt>
                <c:pt idx="21">
                  <c:v>0</c:v>
                </c:pt>
                <c:pt idx="22">
                  <c:v>0</c:v>
                </c:pt>
                <c:pt idx="23">
                  <c:v>0</c:v>
                </c:pt>
              </c:numCache>
            </c:numRef>
          </c:val>
          <c:extLst>
            <c:ext xmlns:c16="http://schemas.microsoft.com/office/drawing/2014/chart" uri="{C3380CC4-5D6E-409C-BE32-E72D297353CC}">
              <c16:uniqueId val="{00000001-873E-43C6-9D23-DE4FC39E7CB5}"/>
            </c:ext>
          </c:extLst>
        </c:ser>
        <c:ser>
          <c:idx val="2"/>
          <c:order val="2"/>
          <c:tx>
            <c:strRef>
              <c:f>'3_LoadProfile'!$AE$2</c:f>
              <c:strCache>
                <c:ptCount val="1"/>
                <c:pt idx="0">
                  <c:v>Wind Turbine</c:v>
                </c:pt>
              </c:strCache>
            </c:strRef>
          </c:tx>
          <c:spPr>
            <a:solidFill>
              <a:schemeClr val="accent3"/>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'3_LoadProfile'!$AE$3:$AE$26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873E-43C6-9D23-DE4FC39E7CB5}"/>
            </c:ext>
          </c:extLst>
        </c:ser>
        <c:ser>
          <c:idx val="3"/>
          <c:order val="3"/>
          <c:tx>
            <c:strRef>
              <c:f>'3_LoadProfile'!$AF$2</c:f>
              <c:strCache>
                <c:ptCount val="1"/>
                <c:pt idx="0">
                  <c:v>V2G</c:v>
                </c:pt>
              </c:strCache>
            </c:strRef>
          </c:tx>
          <c:spPr>
            <a:solidFill>
              <a:schemeClr val="accent4"/>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'3_LoadProfile'!$AF$3:$AF$26</c:f>
              <c:numCache>
                <c:formatCode>General</c:formatCode>
                <c:ptCount val="24"/>
                <c:pt idx="0">
                  <c:v>0</c:v>
                </c:pt>
                <c:pt idx="1">
                  <c:v>0</c:v>
                </c:pt>
                <c:pt idx="2">
                  <c:v>0</c:v>
                </c:pt>
                <c:pt idx="3">
                  <c:v>0</c:v>
                </c:pt>
                <c:pt idx="4">
                  <c:v>0</c:v>
                </c:pt>
                <c:pt idx="5">
                  <c:v>0</c:v>
                </c:pt>
                <c:pt idx="6">
                  <c:v>0</c:v>
                </c:pt>
                <c:pt idx="7">
                  <c:v>0</c:v>
                </c:pt>
                <c:pt idx="8">
                  <c:v>77.114335797969375</c:v>
                </c:pt>
                <c:pt idx="9">
                  <c:v>70.41749682926455</c:v>
                </c:pt>
                <c:pt idx="10">
                  <c:v>44.845609301376427</c:v>
                </c:pt>
                <c:pt idx="11">
                  <c:v>25.868586564401987</c:v>
                </c:pt>
                <c:pt idx="12">
                  <c:v>21.149824039433447</c:v>
                </c:pt>
                <c:pt idx="13">
                  <c:v>34.919617089684088</c:v>
                </c:pt>
                <c:pt idx="14">
                  <c:v>61.010573050759248</c:v>
                </c:pt>
                <c:pt idx="15">
                  <c:v>95.999999999999986</c:v>
                </c:pt>
                <c:pt idx="16">
                  <c:v>56.463539431060191</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873E-43C6-9D23-DE4FC39E7CB5}"/>
            </c:ext>
          </c:extLst>
        </c:ser>
        <c:ser>
          <c:idx val="4"/>
          <c:order val="4"/>
          <c:tx>
            <c:strRef>
              <c:f>'3_LoadProfile'!$AG$2</c:f>
              <c:strCache>
                <c:ptCount val="1"/>
                <c:pt idx="0">
                  <c:v>Battery-Solar</c:v>
                </c:pt>
              </c:strCache>
            </c:strRef>
          </c:tx>
          <c:spPr>
            <a:solidFill>
              <a:srgbClr val="7030A0"/>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'3_LoadProfile'!$AG$3:$AG$26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873E-43C6-9D23-DE4FC39E7CB5}"/>
            </c:ext>
          </c:extLst>
        </c:ser>
        <c:ser>
          <c:idx val="5"/>
          <c:order val="5"/>
          <c:tx>
            <c:strRef>
              <c:f>'3_LoadProfile'!$AH$2</c:f>
              <c:strCache>
                <c:ptCount val="1"/>
                <c:pt idx="0">
                  <c:v>Battery-Wind</c:v>
                </c:pt>
              </c:strCache>
            </c:strRef>
          </c:tx>
          <c:spPr>
            <a:solidFill>
              <a:schemeClr val="accent6"/>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'3_LoadProfile'!$AH$3:$AH$26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873E-43C6-9D23-DE4FC39E7CB5}"/>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Total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'4_EVCharging'!$G$2:$G$25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'4_EVCharging'!$H$2:$H$25</c:f>
              <c:numCache>
                <c:formatCode>General</c:formatCode>
                <c:ptCount val="24"/>
                <c:pt idx="0">
                  <c:v>2670.3092201413801</c:v>
                </c:pt>
                <c:pt idx="1">
                  <c:v>2670.2494065406577</c:v>
                </c:pt>
                <c:pt idx="2">
                  <c:v>2670.2494065406577</c:v>
                </c:pt>
                <c:pt idx="3">
                  <c:v>2980.466219837067</c:v>
                </c:pt>
                <c:pt idx="4">
                  <c:v>3310.3843046601364</c:v>
                </c:pt>
                <c:pt idx="5">
                  <c:v>3640.2792952172681</c:v>
                </c:pt>
                <c:pt idx="6">
                  <c:v>3970.1511931250607</c:v>
                </c:pt>
                <c:pt idx="7">
                  <c:v>4300</c:v>
                </c:pt>
                <c:pt idx="8">
                  <c:v>3767.9108238414365</c:v>
                </c:pt>
                <c:pt idx="9">
                  <c:v>3678.521084072353</c:v>
                </c:pt>
                <c:pt idx="10">
                  <c:v>3596.8885726136477</c:v>
                </c:pt>
                <c:pt idx="11">
                  <c:v>3544.8588674769107</c:v>
                </c:pt>
                <c:pt idx="12">
                  <c:v>3514.7969511058463</c:v>
                </c:pt>
                <c:pt idx="13">
                  <c:v>3490.1986697691232</c:v>
                </c:pt>
                <c:pt idx="14">
                  <c:v>3449.6648498372665</c:v>
                </c:pt>
                <c:pt idx="15">
                  <c:v>3378.9360015771163</c:v>
                </c:pt>
                <c:pt idx="16">
                  <c:v>3267.7150824043529</c:v>
                </c:pt>
                <c:pt idx="17">
                  <c:v>3202.2617410210928</c:v>
                </c:pt>
                <c:pt idx="18">
                  <c:v>2670.2494065406577</c:v>
                </c:pt>
                <c:pt idx="19">
                  <c:v>2670.6103043008634</c:v>
                </c:pt>
                <c:pt idx="20">
                  <c:v>2670.5500790380202</c:v>
                </c:pt>
                <c:pt idx="21">
                  <c:v>2670.4898579909454</c:v>
                </c:pt>
                <c:pt idx="22">
                  <c:v>2670.4296411593441</c:v>
                </c:pt>
                <c:pt idx="23">
                  <c:v>2670.3694285429206</c:v>
                </c:pt>
              </c:numCache>
            </c:numRef>
          </c:val>
          <c:extLst>
            <c:ext xmlns:c16="http://schemas.microsoft.com/office/drawing/2014/chart" uri="{C3380CC4-5D6E-409C-BE32-E72D297353CC}">
              <c16:uniqueId val="{00000000-751C-4124-9DDD-078254D5FF9C}"/>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ax val="4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State-Of-Charging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Grid Electricity</c:v>
          </c:tx>
          <c:spPr>
            <a:solidFill>
              <a:srgbClr val="002060"/>
            </a:solidFill>
            <a:ln>
              <a:noFill/>
            </a:ln>
            <a:effectLst/>
          </c:spPr>
          <c:invertIfNegative val="0"/>
          <c:cat>
            <c:strRef>
              <c:f>'4_EVCharging'!$A$2:$A$25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'4_EVCharging'!$B$2:$B$25</c:f>
              <c:numCache>
                <c:formatCode>General</c:formatCode>
                <c:ptCount val="24"/>
                <c:pt idx="0">
                  <c:v>3.9058622934362575E-4</c:v>
                </c:pt>
                <c:pt idx="1">
                  <c:v>0</c:v>
                </c:pt>
                <c:pt idx="2">
                  <c:v>310.27701329640939</c:v>
                </c:pt>
                <c:pt idx="3">
                  <c:v>327.72853580551504</c:v>
                </c:pt>
                <c:pt idx="4">
                  <c:v>330</c:v>
                </c:pt>
                <c:pt idx="5">
                  <c:v>329.99807473103749</c:v>
                </c:pt>
                <c:pt idx="6">
                  <c:v>323.40508874699867</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0-D177-464E-8E8E-5B19B004F083}"/>
            </c:ext>
          </c:extLst>
        </c:ser>
        <c:ser>
          <c:idx val="1"/>
          <c:order val="1"/>
          <c:tx>
            <c:v>VRE</c:v>
          </c:tx>
          <c:spPr>
            <a:solidFill>
              <a:schemeClr val="accent2"/>
            </a:solidFill>
            <a:ln>
              <a:noFill/>
            </a:ln>
            <a:effectLst/>
          </c:spPr>
          <c:invertIfNegative val="0"/>
          <c:val>
            <c:numRef>
              <c:f>'4_EVCharging'!$E$2:$E$25</c:f>
              <c:numCache>
                <c:formatCode>General</c:formatCode>
                <c:ptCount val="24"/>
                <c:pt idx="0">
                  <c:v>0</c:v>
                </c:pt>
                <c:pt idx="1">
                  <c:v>6.0200000000020286E-2</c:v>
                </c:pt>
                <c:pt idx="2">
                  <c:v>0</c:v>
                </c:pt>
                <c:pt idx="3">
                  <c:v>2.2714641944849512</c:v>
                </c:pt>
                <c:pt idx="4">
                  <c:v>0</c:v>
                </c:pt>
                <c:pt idx="5">
                  <c:v>1.9252689625314982E-3</c:v>
                </c:pt>
                <c:pt idx="6">
                  <c:v>6.5949112530013432</c:v>
                </c:pt>
                <c:pt idx="7">
                  <c:v>0</c:v>
                </c:pt>
                <c:pt idx="8">
                  <c:v>0</c:v>
                </c:pt>
                <c:pt idx="9">
                  <c:v>0</c:v>
                </c:pt>
                <c:pt idx="10">
                  <c:v>0</c:v>
                </c:pt>
                <c:pt idx="11">
                  <c:v>0</c:v>
                </c:pt>
                <c:pt idx="12">
                  <c:v>0</c:v>
                </c:pt>
                <c:pt idx="13">
                  <c:v>0</c:v>
                </c:pt>
                <c:pt idx="14">
                  <c:v>0</c:v>
                </c:pt>
                <c:pt idx="15">
                  <c:v>0</c:v>
                </c:pt>
                <c:pt idx="16">
                  <c:v>0</c:v>
                </c:pt>
                <c:pt idx="17">
                  <c:v>0</c:v>
                </c:pt>
                <c:pt idx="18">
                  <c:v>0.42109776020587936</c:v>
                </c:pt>
                <c:pt idx="19">
                  <c:v>0</c:v>
                </c:pt>
                <c:pt idx="20">
                  <c:v>0</c:v>
                </c:pt>
                <c:pt idx="21">
                  <c:v>0</c:v>
                </c:pt>
                <c:pt idx="22">
                  <c:v>0</c:v>
                </c:pt>
                <c:pt idx="23">
                  <c:v>0</c:v>
                </c:pt>
              </c:numCache>
            </c:numRef>
          </c:val>
          <c:extLst>
            <c:ext xmlns:c16="http://schemas.microsoft.com/office/drawing/2014/chart" uri="{C3380CC4-5D6E-409C-BE32-E72D297353CC}">
              <c16:uniqueId val="{00000001-D177-464E-8E8E-5B19B004F083}"/>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'4_EVCharging'!$J$2:$J$25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'4_EVCharging'!$K$2:$K$25</c:f>
              <c:numCache>
                <c:formatCode>General</c:formatCode>
                <c:ptCount val="24"/>
                <c:pt idx="0">
                  <c:v>0</c:v>
                </c:pt>
                <c:pt idx="1">
                  <c:v>0</c:v>
                </c:pt>
                <c:pt idx="2">
                  <c:v>0</c:v>
                </c:pt>
                <c:pt idx="3">
                  <c:v>0</c:v>
                </c:pt>
                <c:pt idx="4">
                  <c:v>0</c:v>
                </c:pt>
                <c:pt idx="5">
                  <c:v>0</c:v>
                </c:pt>
                <c:pt idx="6">
                  <c:v>0</c:v>
                </c:pt>
                <c:pt idx="7">
                  <c:v>531.91489361702133</c:v>
                </c:pt>
                <c:pt idx="8">
                  <c:v>0</c:v>
                </c:pt>
                <c:pt idx="9">
                  <c:v>0</c:v>
                </c:pt>
                <c:pt idx="10">
                  <c:v>0</c:v>
                </c:pt>
                <c:pt idx="11">
                  <c:v>0</c:v>
                </c:pt>
                <c:pt idx="12">
                  <c:v>0</c:v>
                </c:pt>
                <c:pt idx="13">
                  <c:v>0</c:v>
                </c:pt>
                <c:pt idx="14">
                  <c:v>0</c:v>
                </c:pt>
                <c:pt idx="15">
                  <c:v>0</c:v>
                </c:pt>
                <c:pt idx="16">
                  <c:v>0</c:v>
                </c:pt>
                <c:pt idx="17">
                  <c:v>531.91489361702133</c:v>
                </c:pt>
                <c:pt idx="18">
                  <c:v>0</c:v>
                </c:pt>
                <c:pt idx="19">
                  <c:v>0</c:v>
                </c:pt>
                <c:pt idx="20">
                  <c:v>0</c:v>
                </c:pt>
                <c:pt idx="21">
                  <c:v>0</c:v>
                </c:pt>
                <c:pt idx="22">
                  <c:v>0</c:v>
                </c:pt>
                <c:pt idx="23">
                  <c:v>0</c:v>
                </c:pt>
              </c:numCache>
            </c:numRef>
          </c:val>
          <c:extLst>
            <c:ext xmlns:c16="http://schemas.microsoft.com/office/drawing/2014/chart" uri="{C3380CC4-5D6E-409C-BE32-E72D297353CC}">
              <c16:uniqueId val="{00000000-ADFC-481F-9B7E-774C9D7DA895}"/>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Discharging-Travel</a:t>
                </a:r>
                <a:r>
                  <a:rPr lang="en-US" baseline="0"/>
                  <a:t> </a:t>
                </a: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'4_EVCharging'!$N$2</c:f>
              <c:strCache>
                <c:ptCount val="1"/>
                <c:pt idx="0">
                  <c:v>0</c:v>
                </c:pt>
              </c:strCache>
            </c:strRef>
          </c:tx>
          <c:spPr>
            <a:solidFill>
              <a:srgbClr val="002060"/>
            </a:solidFill>
            <a:ln>
              <a:noFill/>
            </a:ln>
            <a:effectLst/>
          </c:spPr>
          <c:invertIfNegative val="0"/>
          <c:cat>
            <c:strRef>
              <c:f>'4_EVCharging'!$M$3:$M$25</c:f>
              <c:strCach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strCache>
            </c:strRef>
          </c:cat>
          <c:val>
            <c:numRef>
              <c:f>'4_EVCharging'!$N$3:$N$25</c:f>
              <c:numCache>
                <c:formatCode>General</c:formatCode>
                <c:ptCount val="23"/>
                <c:pt idx="0">
                  <c:v>0</c:v>
                </c:pt>
                <c:pt idx="1">
                  <c:v>0</c:v>
                </c:pt>
                <c:pt idx="2">
                  <c:v>0</c:v>
                </c:pt>
                <c:pt idx="3">
                  <c:v>0</c:v>
                </c:pt>
                <c:pt idx="4">
                  <c:v>0</c:v>
                </c:pt>
                <c:pt idx="5">
                  <c:v>0</c:v>
                </c:pt>
                <c:pt idx="6">
                  <c:v>0</c:v>
                </c:pt>
                <c:pt idx="7">
                  <c:v>89.25270346987196</c:v>
                </c:pt>
                <c:pt idx="8">
                  <c:v>81.501732441278421</c:v>
                </c:pt>
                <c:pt idx="9">
                  <c:v>51.904640395111599</c:v>
                </c:pt>
                <c:pt idx="10">
                  <c:v>29.940493708798599</c:v>
                </c:pt>
                <c:pt idx="11">
                  <c:v>24.478963008603529</c:v>
                </c:pt>
                <c:pt idx="12">
                  <c:v>40.416223483430656</c:v>
                </c:pt>
                <c:pt idx="13">
                  <c:v>70.614089179119503</c:v>
                </c:pt>
                <c:pt idx="14">
                  <c:v>111.11111111111109</c:v>
                </c:pt>
                <c:pt idx="15">
                  <c:v>65.351318785949289</c:v>
                </c:pt>
                <c:pt idx="16">
                  <c:v>0</c:v>
                </c:pt>
                <c:pt idx="17">
                  <c:v>0</c:v>
                </c:pt>
                <c:pt idx="18">
                  <c:v>0</c:v>
                </c:pt>
                <c:pt idx="19">
                  <c:v>0</c:v>
                </c:pt>
                <c:pt idx="20">
                  <c:v>0</c:v>
                </c:pt>
                <c:pt idx="21">
                  <c:v>0</c:v>
                </c:pt>
                <c:pt idx="22">
                  <c:v>0</c:v>
                </c:pt>
              </c:numCache>
            </c:numRef>
          </c:val>
          <c:extLst>
            <c:ext xmlns:c16="http://schemas.microsoft.com/office/drawing/2014/chart" uri="{C3380CC4-5D6E-409C-BE32-E72D297353CC}">
              <c16:uniqueId val="{00000000-1CDC-440D-BAD8-ED6E9B458BA1}"/>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Discharging-V2G</a:t>
                </a:r>
                <a:r>
                  <a:rPr lang="en-US" baseline="0"/>
                  <a:t> </a:t>
                </a:r>
              </a:p>
              <a:p>
                <a:pPr>
                  <a:defRPr/>
                </a:pP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313652396844768"/>
          <c:y val="3.8755820135834687E-2"/>
          <c:w val="0.72004796854613806"/>
          <c:h val="0.70429594431356324"/>
        </c:manualLayout>
      </c:layout>
      <c:lineChart>
        <c:grouping val="standard"/>
        <c:varyColors val="0"/>
        <c:ser>
          <c:idx val="0"/>
          <c:order val="0"/>
          <c:tx>
            <c:strRef>
              <c:f>'Load Profile - Input'!$P$62</c:f>
              <c:strCache>
                <c:ptCount val="1"/>
                <c:pt idx="0">
                  <c:v>Industrial</c:v>
                </c:pt>
              </c:strCache>
            </c:strRef>
          </c:tx>
          <c:spPr>
            <a:ln w="28575" cap="rnd">
              <a:solidFill>
                <a:schemeClr val="accent1"/>
              </a:solidFill>
              <a:round/>
            </a:ln>
            <a:effectLst/>
          </c:spPr>
          <c:marker>
            <c:symbol val="none"/>
          </c:marker>
          <c:cat>
            <c:numRef>
              <c:f>'Load Profile - Input'!$M$63:$M$86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Input'!$P$63:$P$86</c:f>
              <c:numCache>
                <c:formatCode>General</c:formatCode>
                <c:ptCount val="24"/>
                <c:pt idx="0">
                  <c:v>117.3109223744292</c:v>
                </c:pt>
                <c:pt idx="1">
                  <c:v>117.3109223744292</c:v>
                </c:pt>
                <c:pt idx="2">
                  <c:v>117.3109223744292</c:v>
                </c:pt>
                <c:pt idx="3">
                  <c:v>117.3109223744292</c:v>
                </c:pt>
                <c:pt idx="4">
                  <c:v>117.3109223744292</c:v>
                </c:pt>
                <c:pt idx="5">
                  <c:v>117.3109223744292</c:v>
                </c:pt>
                <c:pt idx="6">
                  <c:v>117.3109223744292</c:v>
                </c:pt>
                <c:pt idx="7">
                  <c:v>117.3109223744292</c:v>
                </c:pt>
                <c:pt idx="8">
                  <c:v>117.3109223744292</c:v>
                </c:pt>
                <c:pt idx="9">
                  <c:v>117.3109223744292</c:v>
                </c:pt>
                <c:pt idx="10">
                  <c:v>117.3109223744292</c:v>
                </c:pt>
                <c:pt idx="11">
                  <c:v>117.3109223744292</c:v>
                </c:pt>
                <c:pt idx="12">
                  <c:v>117.3109223744292</c:v>
                </c:pt>
                <c:pt idx="13">
                  <c:v>117.3109223744292</c:v>
                </c:pt>
                <c:pt idx="14">
                  <c:v>117.3109223744292</c:v>
                </c:pt>
                <c:pt idx="15">
                  <c:v>117.3109223744292</c:v>
                </c:pt>
                <c:pt idx="16">
                  <c:v>117.3109223744292</c:v>
                </c:pt>
                <c:pt idx="17">
                  <c:v>117.3109223744292</c:v>
                </c:pt>
                <c:pt idx="18">
                  <c:v>117.3109223744292</c:v>
                </c:pt>
                <c:pt idx="19">
                  <c:v>117.3109223744292</c:v>
                </c:pt>
                <c:pt idx="20">
                  <c:v>117.3109223744292</c:v>
                </c:pt>
                <c:pt idx="21">
                  <c:v>117.3109223744292</c:v>
                </c:pt>
                <c:pt idx="22">
                  <c:v>117.3109223744292</c:v>
                </c:pt>
                <c:pt idx="23">
                  <c:v>117.3109223744292</c:v>
                </c:pt>
              </c:numCache>
            </c:numRef>
          </c:val>
          <c:smooth val="0"/>
          <c:extLst>
            <c:ext xmlns:c16="http://schemas.microsoft.com/office/drawing/2014/chart" uri="{C3380CC4-5D6E-409C-BE32-E72D297353CC}">
              <c16:uniqueId val="{00000000-51E4-4E5A-A97B-321B1CFB5A97}"/>
            </c:ext>
          </c:extLst>
        </c:ser>
        <c:dLbls>
          <c:showLegendKey val="0"/>
          <c:showVal val="0"/>
          <c:showCatName val="0"/>
          <c:showSerName val="0"/>
          <c:showPercent val="0"/>
          <c:showBubbleSize val="0"/>
        </c:dLbls>
        <c:smooth val="0"/>
        <c:axId val="910861776"/>
        <c:axId val="910862864"/>
      </c:lineChart>
      <c:catAx>
        <c:axId val="91086177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smtClean="0"/>
                  <a:t>Hour of the day</a:t>
                </a:r>
                <a:endParaRPr lang="en-US" sz="1100" dirty="0"/>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2864"/>
        <c:crosses val="autoZero"/>
        <c:auto val="1"/>
        <c:lblAlgn val="ctr"/>
        <c:lblOffset val="100"/>
        <c:noMultiLvlLbl val="0"/>
      </c:catAx>
      <c:valAx>
        <c:axId val="910862864"/>
        <c:scaling>
          <c:orientation val="minMax"/>
          <c:max val="200"/>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Load </a:t>
                </a:r>
                <a:r>
                  <a:rPr lang="en-US" sz="1100" b="0" i="0" u="none" strike="noStrike" baseline="0">
                    <a:effectLst/>
                  </a:rPr>
                  <a:t>profile - Industrial </a:t>
                </a:r>
                <a:r>
                  <a:rPr lang="en-US" sz="1100"/>
                  <a:t>[kWh]</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1776"/>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'2_CostDistribution'!$A$2</c:f>
              <c:strCache>
                <c:ptCount val="1"/>
                <c:pt idx="0">
                  <c:v>CAPEX (Solar PV)</c:v>
                </c:pt>
              </c:strCache>
            </c:strRef>
          </c:tx>
          <c:spPr>
            <a:solidFill>
              <a:schemeClr val="accent1"/>
            </a:solidFill>
            <a:ln>
              <a:noFill/>
            </a:ln>
            <a:effectLst/>
          </c:spPr>
          <c:invertIfNegative val="0"/>
          <c:val>
            <c:numRef>
              <c:f>'2_CostDistribution'!$B$2</c:f>
              <c:numCache>
                <c:formatCode>General</c:formatCode>
                <c:ptCount val="1"/>
                <c:pt idx="0">
                  <c:v>14656.996025982411</c:v>
                </c:pt>
              </c:numCache>
            </c:numRef>
          </c:val>
          <c:extLst>
            <c:ext xmlns:c16="http://schemas.microsoft.com/office/drawing/2014/chart" uri="{C3380CC4-5D6E-409C-BE32-E72D297353CC}">
              <c16:uniqueId val="{00000000-EEFD-414C-971E-7D8AA9BF6F37}"/>
            </c:ext>
          </c:extLst>
        </c:ser>
        <c:ser>
          <c:idx val="1"/>
          <c:order val="1"/>
          <c:tx>
            <c:strRef>
              <c:f>'2_CostDistribution'!$A$3</c:f>
              <c:strCache>
                <c:ptCount val="1"/>
                <c:pt idx="0">
                  <c:v>CAPEX (Wind Turbine)</c:v>
                </c:pt>
              </c:strCache>
            </c:strRef>
          </c:tx>
          <c:spPr>
            <a:solidFill>
              <a:schemeClr val="accent2"/>
            </a:solidFill>
            <a:ln>
              <a:noFill/>
            </a:ln>
            <a:effectLst/>
          </c:spPr>
          <c:invertIfNegative val="0"/>
          <c:val>
            <c:numRef>
              <c:f>'2_CostDistribution'!$B$3</c:f>
              <c:numCache>
                <c:formatCode>General</c:formatCode>
                <c:ptCount val="1"/>
                <c:pt idx="0">
                  <c:v>0</c:v>
                </c:pt>
              </c:numCache>
            </c:numRef>
          </c:val>
          <c:extLst>
            <c:ext xmlns:c16="http://schemas.microsoft.com/office/drawing/2014/chart" uri="{C3380CC4-5D6E-409C-BE32-E72D297353CC}">
              <c16:uniqueId val="{00000001-EEFD-414C-971E-7D8AA9BF6F37}"/>
            </c:ext>
          </c:extLst>
        </c:ser>
        <c:ser>
          <c:idx val="2"/>
          <c:order val="2"/>
          <c:tx>
            <c:strRef>
              <c:f>'2_CostDistribution'!$A$4</c:f>
              <c:strCache>
                <c:ptCount val="1"/>
                <c:pt idx="0">
                  <c:v>CAPEX (Inverter)</c:v>
                </c:pt>
              </c:strCache>
            </c:strRef>
          </c:tx>
          <c:spPr>
            <a:solidFill>
              <a:schemeClr val="accent3"/>
            </a:solidFill>
            <a:ln>
              <a:noFill/>
            </a:ln>
            <a:effectLst/>
          </c:spPr>
          <c:invertIfNegative val="0"/>
          <c:val>
            <c:numRef>
              <c:f>'2_CostDistribution'!$B$4</c:f>
              <c:numCache>
                <c:formatCode>General</c:formatCode>
                <c:ptCount val="1"/>
                <c:pt idx="0">
                  <c:v>2392.495927666776</c:v>
                </c:pt>
              </c:numCache>
            </c:numRef>
          </c:val>
          <c:extLst>
            <c:ext xmlns:c16="http://schemas.microsoft.com/office/drawing/2014/chart" uri="{C3380CC4-5D6E-409C-BE32-E72D297353CC}">
              <c16:uniqueId val="{00000002-EEFD-414C-971E-7D8AA9BF6F37}"/>
            </c:ext>
          </c:extLst>
        </c:ser>
        <c:ser>
          <c:idx val="3"/>
          <c:order val="3"/>
          <c:tx>
            <c:strRef>
              <c:f>'2_CostDistribution'!$A$5</c:f>
              <c:strCache>
                <c:ptCount val="1"/>
                <c:pt idx="0">
                  <c:v>CAPEX (Rectifier)</c:v>
                </c:pt>
              </c:strCache>
            </c:strRef>
          </c:tx>
          <c:spPr>
            <a:solidFill>
              <a:schemeClr val="accent4"/>
            </a:solidFill>
            <a:ln>
              <a:noFill/>
            </a:ln>
            <a:effectLst/>
          </c:spPr>
          <c:invertIfNegative val="0"/>
          <c:val>
            <c:numRef>
              <c:f>'2_CostDistribution'!$B$5</c:f>
              <c:numCache>
                <c:formatCode>General</c:formatCode>
                <c:ptCount val="1"/>
                <c:pt idx="0">
                  <c:v>0</c:v>
                </c:pt>
              </c:numCache>
            </c:numRef>
          </c:val>
          <c:extLst>
            <c:ext xmlns:c16="http://schemas.microsoft.com/office/drawing/2014/chart" uri="{C3380CC4-5D6E-409C-BE32-E72D297353CC}">
              <c16:uniqueId val="{00000003-EEFD-414C-971E-7D8AA9BF6F37}"/>
            </c:ext>
          </c:extLst>
        </c:ser>
        <c:ser>
          <c:idx val="4"/>
          <c:order val="4"/>
          <c:tx>
            <c:strRef>
              <c:f>'2_CostDistribution'!$A$6</c:f>
              <c:strCache>
                <c:ptCount val="1"/>
                <c:pt idx="0">
                  <c:v>CAPEX (Battery-Energy)</c:v>
                </c:pt>
              </c:strCache>
            </c:strRef>
          </c:tx>
          <c:spPr>
            <a:solidFill>
              <a:schemeClr val="accent5"/>
            </a:solidFill>
            <a:ln>
              <a:noFill/>
            </a:ln>
            <a:effectLst/>
          </c:spPr>
          <c:invertIfNegative val="0"/>
          <c:val>
            <c:numRef>
              <c:f>'2_CostDistribution'!$B$6</c:f>
              <c:numCache>
                <c:formatCode>General</c:formatCode>
                <c:ptCount val="1"/>
                <c:pt idx="0">
                  <c:v>195.63326712189473</c:v>
                </c:pt>
              </c:numCache>
            </c:numRef>
          </c:val>
          <c:extLst>
            <c:ext xmlns:c16="http://schemas.microsoft.com/office/drawing/2014/chart" uri="{C3380CC4-5D6E-409C-BE32-E72D297353CC}">
              <c16:uniqueId val="{00000004-EEFD-414C-971E-7D8AA9BF6F37}"/>
            </c:ext>
          </c:extLst>
        </c:ser>
        <c:ser>
          <c:idx val="5"/>
          <c:order val="5"/>
          <c:tx>
            <c:strRef>
              <c:f>'2_CostDistribution'!$A$7</c:f>
              <c:strCache>
                <c:ptCount val="1"/>
                <c:pt idx="0">
                  <c:v>CAPEX (Battery-Power)</c:v>
                </c:pt>
              </c:strCache>
            </c:strRef>
          </c:tx>
          <c:spPr>
            <a:solidFill>
              <a:schemeClr val="accent6"/>
            </a:solidFill>
            <a:ln>
              <a:noFill/>
            </a:ln>
            <a:effectLst/>
          </c:spPr>
          <c:invertIfNegative val="0"/>
          <c:val>
            <c:numRef>
              <c:f>'2_CostDistribution'!$B$7</c:f>
              <c:numCache>
                <c:formatCode>General</c:formatCode>
                <c:ptCount val="1"/>
                <c:pt idx="0">
                  <c:v>381.7559247972593</c:v>
                </c:pt>
              </c:numCache>
            </c:numRef>
          </c:val>
          <c:extLst>
            <c:ext xmlns:c16="http://schemas.microsoft.com/office/drawing/2014/chart" uri="{C3380CC4-5D6E-409C-BE32-E72D297353CC}">
              <c16:uniqueId val="{00000005-EEFD-414C-971E-7D8AA9BF6F37}"/>
            </c:ext>
          </c:extLst>
        </c:ser>
        <c:ser>
          <c:idx val="6"/>
          <c:order val="6"/>
          <c:tx>
            <c:strRef>
              <c:f>'2_CostDistribution'!$A$8</c:f>
              <c:strCache>
                <c:ptCount val="1"/>
                <c:pt idx="0">
                  <c:v>CAPEX (Land)</c:v>
                </c:pt>
              </c:strCache>
            </c:strRef>
          </c:tx>
          <c:spPr>
            <a:solidFill>
              <a:schemeClr val="accent1">
                <a:lumMod val="60000"/>
              </a:schemeClr>
            </a:solidFill>
            <a:ln>
              <a:noFill/>
            </a:ln>
            <a:effectLst/>
          </c:spPr>
          <c:invertIfNegative val="0"/>
          <c:val>
            <c:numRef>
              <c:f>'2_CostDistribution'!$B$8</c:f>
              <c:numCache>
                <c:formatCode>General</c:formatCode>
                <c:ptCount val="1"/>
                <c:pt idx="0">
                  <c:v>0</c:v>
                </c:pt>
              </c:numCache>
            </c:numRef>
          </c:val>
          <c:extLst>
            <c:ext xmlns:c16="http://schemas.microsoft.com/office/drawing/2014/chart" uri="{C3380CC4-5D6E-409C-BE32-E72D297353CC}">
              <c16:uniqueId val="{00000006-EEFD-414C-971E-7D8AA9BF6F37}"/>
            </c:ext>
          </c:extLst>
        </c:ser>
        <c:ser>
          <c:idx val="7"/>
          <c:order val="7"/>
          <c:tx>
            <c:strRef>
              <c:f>'2_CostDistribution'!$A$9</c:f>
              <c:strCache>
                <c:ptCount val="1"/>
                <c:pt idx="0">
                  <c:v>CAPEX (EV)</c:v>
                </c:pt>
              </c:strCache>
            </c:strRef>
          </c:tx>
          <c:spPr>
            <a:solidFill>
              <a:schemeClr val="accent2">
                <a:lumMod val="60000"/>
              </a:schemeClr>
            </a:solidFill>
            <a:ln>
              <a:noFill/>
            </a:ln>
            <a:effectLst/>
          </c:spPr>
          <c:invertIfNegative val="0"/>
          <c:val>
            <c:numRef>
              <c:f>'2_CostDistribution'!$B$9</c:f>
              <c:numCache>
                <c:formatCode>General</c:formatCode>
                <c:ptCount val="1"/>
                <c:pt idx="0">
                  <c:v>468922.02642063802</c:v>
                </c:pt>
              </c:numCache>
            </c:numRef>
          </c:val>
          <c:extLst>
            <c:ext xmlns:c16="http://schemas.microsoft.com/office/drawing/2014/chart" uri="{C3380CC4-5D6E-409C-BE32-E72D297353CC}">
              <c16:uniqueId val="{00000007-EEFD-414C-971E-7D8AA9BF6F37}"/>
            </c:ext>
          </c:extLst>
        </c:ser>
        <c:ser>
          <c:idx val="8"/>
          <c:order val="8"/>
          <c:tx>
            <c:strRef>
              <c:f>'2_CostDistribution'!$A$10</c:f>
              <c:strCache>
                <c:ptCount val="1"/>
                <c:pt idx="0">
                  <c:v>CAPEX (EV Battery)</c:v>
                </c:pt>
              </c:strCache>
            </c:strRef>
          </c:tx>
          <c:spPr>
            <a:solidFill>
              <a:schemeClr val="accent3">
                <a:lumMod val="60000"/>
              </a:schemeClr>
            </a:solidFill>
            <a:ln>
              <a:noFill/>
            </a:ln>
            <a:effectLst/>
          </c:spPr>
          <c:invertIfNegative val="0"/>
          <c:val>
            <c:numRef>
              <c:f>'2_CostDistribution'!$B$10</c:f>
              <c:numCache>
                <c:formatCode>General</c:formatCode>
                <c:ptCount val="1"/>
                <c:pt idx="0">
                  <c:v>58615.25330257976</c:v>
                </c:pt>
              </c:numCache>
            </c:numRef>
          </c:val>
          <c:extLst>
            <c:ext xmlns:c16="http://schemas.microsoft.com/office/drawing/2014/chart" uri="{C3380CC4-5D6E-409C-BE32-E72D297353CC}">
              <c16:uniqueId val="{00000008-EEFD-414C-971E-7D8AA9BF6F37}"/>
            </c:ext>
          </c:extLst>
        </c:ser>
        <c:ser>
          <c:idx val="9"/>
          <c:order val="9"/>
          <c:tx>
            <c:strRef>
              <c:f>'2_CostDistribution'!$A$11</c:f>
              <c:strCache>
                <c:ptCount val="1"/>
                <c:pt idx="0">
                  <c:v>OPEX (Solar PV)</c:v>
                </c:pt>
              </c:strCache>
            </c:strRef>
          </c:tx>
          <c:spPr>
            <a:solidFill>
              <a:schemeClr val="accent4">
                <a:lumMod val="60000"/>
              </a:schemeClr>
            </a:solidFill>
            <a:ln>
              <a:noFill/>
            </a:ln>
            <a:effectLst/>
          </c:spPr>
          <c:invertIfNegative val="0"/>
          <c:val>
            <c:numRef>
              <c:f>'2_CostDistribution'!$B$11</c:f>
              <c:numCache>
                <c:formatCode>General</c:formatCode>
                <c:ptCount val="1"/>
                <c:pt idx="0">
                  <c:v>2180.5908990634971</c:v>
                </c:pt>
              </c:numCache>
            </c:numRef>
          </c:val>
          <c:extLst>
            <c:ext xmlns:c16="http://schemas.microsoft.com/office/drawing/2014/chart" uri="{C3380CC4-5D6E-409C-BE32-E72D297353CC}">
              <c16:uniqueId val="{00000009-EEFD-414C-971E-7D8AA9BF6F37}"/>
            </c:ext>
          </c:extLst>
        </c:ser>
        <c:ser>
          <c:idx val="10"/>
          <c:order val="10"/>
          <c:tx>
            <c:strRef>
              <c:f>'2_CostDistribution'!$A$12</c:f>
              <c:strCache>
                <c:ptCount val="1"/>
                <c:pt idx="0">
                  <c:v>OPEX (Wind Turbine)</c:v>
                </c:pt>
              </c:strCache>
            </c:strRef>
          </c:tx>
          <c:spPr>
            <a:solidFill>
              <a:schemeClr val="accent5">
                <a:lumMod val="60000"/>
              </a:schemeClr>
            </a:solidFill>
            <a:ln>
              <a:noFill/>
            </a:ln>
            <a:effectLst/>
          </c:spPr>
          <c:invertIfNegative val="0"/>
          <c:val>
            <c:numRef>
              <c:f>'2_CostDistribution'!$B$12</c:f>
              <c:numCache>
                <c:formatCode>General</c:formatCode>
                <c:ptCount val="1"/>
                <c:pt idx="0">
                  <c:v>0</c:v>
                </c:pt>
              </c:numCache>
            </c:numRef>
          </c:val>
          <c:extLst>
            <c:ext xmlns:c16="http://schemas.microsoft.com/office/drawing/2014/chart" uri="{C3380CC4-5D6E-409C-BE32-E72D297353CC}">
              <c16:uniqueId val="{0000000A-EEFD-414C-971E-7D8AA9BF6F37}"/>
            </c:ext>
          </c:extLst>
        </c:ser>
        <c:ser>
          <c:idx val="11"/>
          <c:order val="11"/>
          <c:tx>
            <c:strRef>
              <c:f>'2_CostDistribution'!$A$13</c:f>
              <c:strCache>
                <c:ptCount val="1"/>
                <c:pt idx="0">
                  <c:v>OPEX (Battery-Power)</c:v>
                </c:pt>
              </c:strCache>
            </c:strRef>
          </c:tx>
          <c:spPr>
            <a:solidFill>
              <a:schemeClr val="accent6">
                <a:lumMod val="60000"/>
              </a:schemeClr>
            </a:solidFill>
            <a:ln>
              <a:noFill/>
            </a:ln>
            <a:effectLst/>
          </c:spPr>
          <c:invertIfNegative val="0"/>
          <c:val>
            <c:numRef>
              <c:f>'2_CostDistribution'!$B$13</c:f>
              <c:numCache>
                <c:formatCode>General</c:formatCode>
                <c:ptCount val="1"/>
                <c:pt idx="0">
                  <c:v>54.092620061278097</c:v>
                </c:pt>
              </c:numCache>
            </c:numRef>
          </c:val>
          <c:extLst>
            <c:ext xmlns:c16="http://schemas.microsoft.com/office/drawing/2014/chart" uri="{C3380CC4-5D6E-409C-BE32-E72D297353CC}">
              <c16:uniqueId val="{0000000B-EEFD-414C-971E-7D8AA9BF6F37}"/>
            </c:ext>
          </c:extLst>
        </c:ser>
        <c:ser>
          <c:idx val="12"/>
          <c:order val="12"/>
          <c:tx>
            <c:strRef>
              <c:f>'2_CostDistribution'!$A$14</c:f>
              <c:strCache>
                <c:ptCount val="1"/>
                <c:pt idx="0">
                  <c:v>OPEX (EV)</c:v>
                </c:pt>
              </c:strCache>
            </c:strRef>
          </c:tx>
          <c:spPr>
            <a:solidFill>
              <a:schemeClr val="accent1">
                <a:lumMod val="80000"/>
                <a:lumOff val="20000"/>
              </a:schemeClr>
            </a:solidFill>
            <a:ln>
              <a:noFill/>
            </a:ln>
            <a:effectLst/>
          </c:spPr>
          <c:invertIfNegative val="0"/>
          <c:val>
            <c:numRef>
              <c:f>'2_CostDistribution'!$B$14</c:f>
              <c:numCache>
                <c:formatCode>General</c:formatCode>
                <c:ptCount val="1"/>
                <c:pt idx="0">
                  <c:v>50000</c:v>
                </c:pt>
              </c:numCache>
            </c:numRef>
          </c:val>
          <c:extLst>
            <c:ext xmlns:c16="http://schemas.microsoft.com/office/drawing/2014/chart" uri="{C3380CC4-5D6E-409C-BE32-E72D297353CC}">
              <c16:uniqueId val="{0000000C-EEFD-414C-971E-7D8AA9BF6F37}"/>
            </c:ext>
          </c:extLst>
        </c:ser>
        <c:ser>
          <c:idx val="13"/>
          <c:order val="13"/>
          <c:tx>
            <c:strRef>
              <c:f>'2_CostDistribution'!$A$15</c:f>
              <c:strCache>
                <c:ptCount val="1"/>
                <c:pt idx="0">
                  <c:v>Grid Electricity Cost</c:v>
                </c:pt>
              </c:strCache>
            </c:strRef>
          </c:tx>
          <c:spPr>
            <a:solidFill>
              <a:schemeClr val="accent2">
                <a:lumMod val="80000"/>
                <a:lumOff val="20000"/>
              </a:schemeClr>
            </a:solidFill>
            <a:ln>
              <a:noFill/>
            </a:ln>
            <a:effectLst/>
          </c:spPr>
          <c:invertIfNegative val="0"/>
          <c:val>
            <c:numRef>
              <c:f>'2_CostDistribution'!$B$15</c:f>
              <c:numCache>
                <c:formatCode>General</c:formatCode>
                <c:ptCount val="1"/>
                <c:pt idx="0">
                  <c:v>192217.10893922439</c:v>
                </c:pt>
              </c:numCache>
            </c:numRef>
          </c:val>
          <c:extLst>
            <c:ext xmlns:c16="http://schemas.microsoft.com/office/drawing/2014/chart" uri="{C3380CC4-5D6E-409C-BE32-E72D297353CC}">
              <c16:uniqueId val="{0000000D-EEFD-414C-971E-7D8AA9BF6F37}"/>
            </c:ext>
          </c:extLst>
        </c:ser>
        <c:ser>
          <c:idx val="14"/>
          <c:order val="14"/>
          <c:tx>
            <c:strRef>
              <c:f>'2_CostDistribution'!$A$16</c:f>
              <c:strCache>
                <c:ptCount val="1"/>
                <c:pt idx="0">
                  <c:v>Revenue (V2G)</c:v>
                </c:pt>
              </c:strCache>
            </c:strRef>
          </c:tx>
          <c:spPr>
            <a:solidFill>
              <a:schemeClr val="accent3">
                <a:lumMod val="80000"/>
                <a:lumOff val="20000"/>
              </a:schemeClr>
            </a:solidFill>
            <a:ln>
              <a:noFill/>
            </a:ln>
            <a:effectLst/>
          </c:spPr>
          <c:invertIfNegative val="0"/>
          <c:val>
            <c:numRef>
              <c:f>'2_CostDistribution'!$B$16</c:f>
              <c:numCache>
                <c:formatCode>General</c:formatCode>
                <c:ptCount val="1"/>
                <c:pt idx="0">
                  <c:v>-20183.020928370112</c:v>
                </c:pt>
              </c:numCache>
            </c:numRef>
          </c:val>
          <c:extLst>
            <c:ext xmlns:c16="http://schemas.microsoft.com/office/drawing/2014/chart" uri="{C3380CC4-5D6E-409C-BE32-E72D297353CC}">
              <c16:uniqueId val="{0000000E-EEFD-414C-971E-7D8AA9BF6F37}"/>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System Cost [USD/year]</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'2_CostDistribution'!$D$2</c:f>
              <c:strCache>
                <c:ptCount val="1"/>
                <c:pt idx="0">
                  <c:v>CAPEX (Solar PV)</c:v>
                </c:pt>
              </c:strCache>
            </c:strRef>
          </c:tx>
          <c:spPr>
            <a:solidFill>
              <a:schemeClr val="accent1"/>
            </a:solidFill>
            <a:ln>
              <a:noFill/>
            </a:ln>
            <a:effectLst/>
          </c:spPr>
          <c:invertIfNegative val="0"/>
          <c:val>
            <c:numRef>
              <c:f>'2_CostDistribution'!$E$2</c:f>
              <c:numCache>
                <c:formatCode>General</c:formatCode>
                <c:ptCount val="1"/>
                <c:pt idx="0">
                  <c:v>5.9054645119545673E-3</c:v>
                </c:pt>
              </c:numCache>
            </c:numRef>
          </c:val>
          <c:extLst>
            <c:ext xmlns:c16="http://schemas.microsoft.com/office/drawing/2014/chart" uri="{C3380CC4-5D6E-409C-BE32-E72D297353CC}">
              <c16:uniqueId val="{00000000-650A-4F7A-8700-3C39C9A0C5B5}"/>
            </c:ext>
          </c:extLst>
        </c:ser>
        <c:ser>
          <c:idx val="1"/>
          <c:order val="1"/>
          <c:tx>
            <c:strRef>
              <c:f>'2_CostDistribution'!$D$3</c:f>
              <c:strCache>
                <c:ptCount val="1"/>
                <c:pt idx="0">
                  <c:v>CAPEX (Wind Turbine)</c:v>
                </c:pt>
              </c:strCache>
            </c:strRef>
          </c:tx>
          <c:spPr>
            <a:solidFill>
              <a:schemeClr val="accent2"/>
            </a:solidFill>
            <a:ln>
              <a:noFill/>
            </a:ln>
            <a:effectLst/>
          </c:spPr>
          <c:invertIfNegative val="0"/>
          <c:val>
            <c:numRef>
              <c:f>'2_CostDistribution'!$E$3</c:f>
              <c:numCache>
                <c:formatCode>General</c:formatCode>
                <c:ptCount val="1"/>
                <c:pt idx="0">
                  <c:v>0</c:v>
                </c:pt>
              </c:numCache>
            </c:numRef>
          </c:val>
          <c:extLst>
            <c:ext xmlns:c16="http://schemas.microsoft.com/office/drawing/2014/chart" uri="{C3380CC4-5D6E-409C-BE32-E72D297353CC}">
              <c16:uniqueId val="{00000001-650A-4F7A-8700-3C39C9A0C5B5}"/>
            </c:ext>
          </c:extLst>
        </c:ser>
        <c:ser>
          <c:idx val="2"/>
          <c:order val="2"/>
          <c:tx>
            <c:strRef>
              <c:f>'2_CostDistribution'!$D$4</c:f>
              <c:strCache>
                <c:ptCount val="1"/>
                <c:pt idx="0">
                  <c:v>CAPEX (Inverter)</c:v>
                </c:pt>
              </c:strCache>
            </c:strRef>
          </c:tx>
          <c:spPr>
            <a:solidFill>
              <a:schemeClr val="accent3"/>
            </a:solidFill>
            <a:ln>
              <a:noFill/>
            </a:ln>
            <a:effectLst/>
          </c:spPr>
          <c:invertIfNegative val="0"/>
          <c:val>
            <c:numRef>
              <c:f>'2_CostDistribution'!$E$4</c:f>
              <c:numCache>
                <c:formatCode>General</c:formatCode>
                <c:ptCount val="1"/>
                <c:pt idx="0">
                  <c:v>9.6396285915516992E-4</c:v>
                </c:pt>
              </c:numCache>
            </c:numRef>
          </c:val>
          <c:extLst>
            <c:ext xmlns:c16="http://schemas.microsoft.com/office/drawing/2014/chart" uri="{C3380CC4-5D6E-409C-BE32-E72D297353CC}">
              <c16:uniqueId val="{00000002-650A-4F7A-8700-3C39C9A0C5B5}"/>
            </c:ext>
          </c:extLst>
        </c:ser>
        <c:ser>
          <c:idx val="3"/>
          <c:order val="3"/>
          <c:tx>
            <c:strRef>
              <c:f>'2_CostDistribution'!$D$5</c:f>
              <c:strCache>
                <c:ptCount val="1"/>
                <c:pt idx="0">
                  <c:v>CAPEX (Rectifier)</c:v>
                </c:pt>
              </c:strCache>
            </c:strRef>
          </c:tx>
          <c:spPr>
            <a:solidFill>
              <a:schemeClr val="accent4"/>
            </a:solidFill>
            <a:ln>
              <a:noFill/>
            </a:ln>
            <a:effectLst/>
          </c:spPr>
          <c:invertIfNegative val="0"/>
          <c:val>
            <c:numRef>
              <c:f>'2_CostDistribution'!$E$5</c:f>
              <c:numCache>
                <c:formatCode>General</c:formatCode>
                <c:ptCount val="1"/>
                <c:pt idx="0">
                  <c:v>0</c:v>
                </c:pt>
              </c:numCache>
            </c:numRef>
          </c:val>
          <c:extLst>
            <c:ext xmlns:c16="http://schemas.microsoft.com/office/drawing/2014/chart" uri="{C3380CC4-5D6E-409C-BE32-E72D297353CC}">
              <c16:uniqueId val="{00000003-650A-4F7A-8700-3C39C9A0C5B5}"/>
            </c:ext>
          </c:extLst>
        </c:ser>
        <c:ser>
          <c:idx val="4"/>
          <c:order val="4"/>
          <c:tx>
            <c:strRef>
              <c:f>'2_CostDistribution'!$D$6</c:f>
              <c:strCache>
                <c:ptCount val="1"/>
                <c:pt idx="0">
                  <c:v>CAPEX (Battery-Energy)</c:v>
                </c:pt>
              </c:strCache>
            </c:strRef>
          </c:tx>
          <c:spPr>
            <a:solidFill>
              <a:schemeClr val="accent5"/>
            </a:solidFill>
            <a:ln>
              <a:noFill/>
            </a:ln>
            <a:effectLst/>
          </c:spPr>
          <c:invertIfNegative val="0"/>
          <c:val>
            <c:numRef>
              <c:f>'2_CostDistribution'!$E$6</c:f>
              <c:numCache>
                <c:formatCode>General</c:formatCode>
                <c:ptCount val="1"/>
                <c:pt idx="0">
                  <c:v>7.8822789765247366E-5</c:v>
                </c:pt>
              </c:numCache>
            </c:numRef>
          </c:val>
          <c:extLst>
            <c:ext xmlns:c16="http://schemas.microsoft.com/office/drawing/2014/chart" uri="{C3380CC4-5D6E-409C-BE32-E72D297353CC}">
              <c16:uniqueId val="{00000004-650A-4F7A-8700-3C39C9A0C5B5}"/>
            </c:ext>
          </c:extLst>
        </c:ser>
        <c:ser>
          <c:idx val="5"/>
          <c:order val="5"/>
          <c:tx>
            <c:strRef>
              <c:f>'2_CostDistribution'!$D$7</c:f>
              <c:strCache>
                <c:ptCount val="1"/>
                <c:pt idx="0">
                  <c:v>CAPEX (Battery-Power)</c:v>
                </c:pt>
              </c:strCache>
            </c:strRef>
          </c:tx>
          <c:spPr>
            <a:solidFill>
              <a:schemeClr val="accent6"/>
            </a:solidFill>
            <a:ln>
              <a:noFill/>
            </a:ln>
            <a:effectLst/>
          </c:spPr>
          <c:invertIfNegative val="0"/>
          <c:val>
            <c:numRef>
              <c:f>'2_CostDistribution'!$E$7</c:f>
              <c:numCache>
                <c:formatCode>General</c:formatCode>
                <c:ptCount val="1"/>
                <c:pt idx="0">
                  <c:v>1.5381365063633516E-4</c:v>
                </c:pt>
              </c:numCache>
            </c:numRef>
          </c:val>
          <c:extLst>
            <c:ext xmlns:c16="http://schemas.microsoft.com/office/drawing/2014/chart" uri="{C3380CC4-5D6E-409C-BE32-E72D297353CC}">
              <c16:uniqueId val="{00000005-650A-4F7A-8700-3C39C9A0C5B5}"/>
            </c:ext>
          </c:extLst>
        </c:ser>
        <c:ser>
          <c:idx val="6"/>
          <c:order val="6"/>
          <c:tx>
            <c:strRef>
              <c:f>'2_CostDistribution'!$D$8</c:f>
              <c:strCache>
                <c:ptCount val="1"/>
                <c:pt idx="0">
                  <c:v>CAPEX (Land)</c:v>
                </c:pt>
              </c:strCache>
            </c:strRef>
          </c:tx>
          <c:spPr>
            <a:solidFill>
              <a:schemeClr val="accent1">
                <a:lumMod val="60000"/>
              </a:schemeClr>
            </a:solidFill>
            <a:ln>
              <a:noFill/>
            </a:ln>
            <a:effectLst/>
          </c:spPr>
          <c:invertIfNegative val="0"/>
          <c:val>
            <c:numRef>
              <c:f>'2_CostDistribution'!$E$8</c:f>
              <c:numCache>
                <c:formatCode>General</c:formatCode>
                <c:ptCount val="1"/>
                <c:pt idx="0">
                  <c:v>0</c:v>
                </c:pt>
              </c:numCache>
            </c:numRef>
          </c:val>
          <c:extLst>
            <c:ext xmlns:c16="http://schemas.microsoft.com/office/drawing/2014/chart" uri="{C3380CC4-5D6E-409C-BE32-E72D297353CC}">
              <c16:uniqueId val="{00000006-650A-4F7A-8700-3C39C9A0C5B5}"/>
            </c:ext>
          </c:extLst>
        </c:ser>
        <c:ser>
          <c:idx val="7"/>
          <c:order val="7"/>
          <c:tx>
            <c:strRef>
              <c:f>'2_CostDistribution'!$D$9</c:f>
              <c:strCache>
                <c:ptCount val="1"/>
                <c:pt idx="0">
                  <c:v>OPEX (Solar PV)</c:v>
                </c:pt>
              </c:strCache>
            </c:strRef>
          </c:tx>
          <c:spPr>
            <a:solidFill>
              <a:schemeClr val="accent2">
                <a:lumMod val="60000"/>
              </a:schemeClr>
            </a:solidFill>
            <a:ln>
              <a:noFill/>
            </a:ln>
            <a:effectLst/>
          </c:spPr>
          <c:invertIfNegative val="0"/>
          <c:val>
            <c:numRef>
              <c:f>'2_CostDistribution'!$E$9</c:f>
              <c:numCache>
                <c:formatCode>General</c:formatCode>
                <c:ptCount val="1"/>
                <c:pt idx="0">
                  <c:v>8.785839981591628E-4</c:v>
                </c:pt>
              </c:numCache>
            </c:numRef>
          </c:val>
          <c:extLst>
            <c:ext xmlns:c16="http://schemas.microsoft.com/office/drawing/2014/chart" uri="{C3380CC4-5D6E-409C-BE32-E72D297353CC}">
              <c16:uniqueId val="{00000007-650A-4F7A-8700-3C39C9A0C5B5}"/>
            </c:ext>
          </c:extLst>
        </c:ser>
        <c:ser>
          <c:idx val="8"/>
          <c:order val="8"/>
          <c:tx>
            <c:strRef>
              <c:f>'2_CostDistribution'!$D$10</c:f>
              <c:strCache>
                <c:ptCount val="1"/>
                <c:pt idx="0">
                  <c:v>OPEX (Wind Turbine)</c:v>
                </c:pt>
              </c:strCache>
            </c:strRef>
          </c:tx>
          <c:spPr>
            <a:solidFill>
              <a:schemeClr val="accent3">
                <a:lumMod val="60000"/>
              </a:schemeClr>
            </a:solidFill>
            <a:ln>
              <a:noFill/>
            </a:ln>
            <a:effectLst/>
          </c:spPr>
          <c:invertIfNegative val="0"/>
          <c:val>
            <c:numRef>
              <c:f>'2_CostDistribution'!$E$10</c:f>
              <c:numCache>
                <c:formatCode>General</c:formatCode>
                <c:ptCount val="1"/>
                <c:pt idx="0">
                  <c:v>0</c:v>
                </c:pt>
              </c:numCache>
            </c:numRef>
          </c:val>
          <c:extLst>
            <c:ext xmlns:c16="http://schemas.microsoft.com/office/drawing/2014/chart" uri="{C3380CC4-5D6E-409C-BE32-E72D297353CC}">
              <c16:uniqueId val="{00000008-650A-4F7A-8700-3C39C9A0C5B5}"/>
            </c:ext>
          </c:extLst>
        </c:ser>
        <c:ser>
          <c:idx val="9"/>
          <c:order val="9"/>
          <c:tx>
            <c:strRef>
              <c:f>'2_CostDistribution'!$D$11</c:f>
              <c:strCache>
                <c:ptCount val="1"/>
                <c:pt idx="0">
                  <c:v>OPEX (Battery-Power)</c:v>
                </c:pt>
              </c:strCache>
            </c:strRef>
          </c:tx>
          <c:spPr>
            <a:solidFill>
              <a:schemeClr val="accent4">
                <a:lumMod val="60000"/>
              </a:schemeClr>
            </a:solidFill>
            <a:ln>
              <a:noFill/>
            </a:ln>
            <a:effectLst/>
          </c:spPr>
          <c:invertIfNegative val="0"/>
          <c:val>
            <c:numRef>
              <c:f>'2_CostDistribution'!$E$11</c:f>
              <c:numCache>
                <c:formatCode>General</c:formatCode>
                <c:ptCount val="1"/>
                <c:pt idx="0">
                  <c:v>2.1794510114094701E-5</c:v>
                </c:pt>
              </c:numCache>
            </c:numRef>
          </c:val>
          <c:extLst>
            <c:ext xmlns:c16="http://schemas.microsoft.com/office/drawing/2014/chart" uri="{C3380CC4-5D6E-409C-BE32-E72D297353CC}">
              <c16:uniqueId val="{00000009-650A-4F7A-8700-3C39C9A0C5B5}"/>
            </c:ext>
          </c:extLst>
        </c:ser>
        <c:ser>
          <c:idx val="10"/>
          <c:order val="10"/>
          <c:tx>
            <c:strRef>
              <c:f>'2_CostDistribution'!$D$12</c:f>
              <c:strCache>
                <c:ptCount val="1"/>
                <c:pt idx="0">
                  <c:v>Grid Electricity Cost</c:v>
                </c:pt>
              </c:strCache>
            </c:strRef>
          </c:tx>
          <c:spPr>
            <a:solidFill>
              <a:schemeClr val="accent5">
                <a:lumMod val="60000"/>
              </a:schemeClr>
            </a:solidFill>
            <a:ln>
              <a:noFill/>
            </a:ln>
            <a:effectLst/>
          </c:spPr>
          <c:invertIfNegative val="0"/>
          <c:val>
            <c:numRef>
              <c:f>'2_CostDistribution'!$E$12</c:f>
              <c:numCache>
                <c:formatCode>General</c:formatCode>
                <c:ptCount val="1"/>
                <c:pt idx="0">
                  <c:v>7.7446382152171631E-2</c:v>
                </c:pt>
              </c:numCache>
            </c:numRef>
          </c:val>
          <c:extLst>
            <c:ext xmlns:c16="http://schemas.microsoft.com/office/drawing/2014/chart" uri="{C3380CC4-5D6E-409C-BE32-E72D297353CC}">
              <c16:uniqueId val="{0000000A-650A-4F7A-8700-3C39C9A0C5B5}"/>
            </c:ext>
          </c:extLst>
        </c:ser>
        <c:ser>
          <c:idx val="11"/>
          <c:order val="11"/>
          <c:tx>
            <c:strRef>
              <c:f>'2_CostDistribution'!$D$13</c:f>
              <c:strCache>
                <c:ptCount val="1"/>
                <c:pt idx="0">
                  <c:v>Revenue (V2G)</c:v>
                </c:pt>
              </c:strCache>
            </c:strRef>
          </c:tx>
          <c:spPr>
            <a:solidFill>
              <a:schemeClr val="accent6">
                <a:lumMod val="60000"/>
              </a:schemeClr>
            </a:solidFill>
            <a:ln>
              <a:noFill/>
            </a:ln>
            <a:effectLst/>
          </c:spPr>
          <c:invertIfNegative val="0"/>
          <c:val>
            <c:numRef>
              <c:f>'2_CostDistribution'!$E$13</c:f>
              <c:numCache>
                <c:formatCode>General</c:formatCode>
                <c:ptCount val="1"/>
                <c:pt idx="0">
                  <c:v>-8.1319605753619687E-3</c:v>
                </c:pt>
              </c:numCache>
            </c:numRef>
          </c:val>
          <c:extLst>
            <c:ext xmlns:c16="http://schemas.microsoft.com/office/drawing/2014/chart" uri="{C3380CC4-5D6E-409C-BE32-E72D297353CC}">
              <c16:uniqueId val="{0000000B-650A-4F7A-8700-3C39C9A0C5B5}"/>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Average Electricity Cost [USD/kWh]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'3_LoadProfile'!$B$2</c:f>
              <c:strCache>
                <c:ptCount val="1"/>
                <c:pt idx="0">
                  <c:v>Grid Electricity</c:v>
                </c:pt>
              </c:strCache>
            </c:strRef>
          </c:tx>
          <c:spPr>
            <a:solidFill>
              <a:schemeClr val="accent5"/>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'3_LoadProfile'!$B$3:$B$26</c:f>
              <c:numCache>
                <c:formatCode>General</c:formatCode>
                <c:ptCount val="24"/>
                <c:pt idx="0">
                  <c:v>74</c:v>
                </c:pt>
                <c:pt idx="1">
                  <c:v>66</c:v>
                </c:pt>
                <c:pt idx="2">
                  <c:v>61</c:v>
                </c:pt>
                <c:pt idx="3">
                  <c:v>58</c:v>
                </c:pt>
                <c:pt idx="4">
                  <c:v>55</c:v>
                </c:pt>
                <c:pt idx="5">
                  <c:v>54</c:v>
                </c:pt>
                <c:pt idx="6">
                  <c:v>52</c:v>
                </c:pt>
                <c:pt idx="7">
                  <c:v>37.404806048914594</c:v>
                </c:pt>
                <c:pt idx="8">
                  <c:v>23.79325593488392</c:v>
                </c:pt>
                <c:pt idx="9">
                  <c:v>11.892101001890566</c:v>
                </c:pt>
                <c:pt idx="10">
                  <c:v>2.225791972260005</c:v>
                </c:pt>
                <c:pt idx="11">
                  <c:v>0</c:v>
                </c:pt>
                <c:pt idx="12">
                  <c:v>0</c:v>
                </c:pt>
                <c:pt idx="13">
                  <c:v>0.98123384070890296</c:v>
                </c:pt>
                <c:pt idx="14">
                  <c:v>10.182838622949333</c:v>
                </c:pt>
                <c:pt idx="15">
                  <c:v>21.620005538388305</c:v>
                </c:pt>
                <c:pt idx="16">
                  <c:v>34.543483805941023</c:v>
                </c:pt>
                <c:pt idx="17">
                  <c:v>43.456514241957386</c:v>
                </c:pt>
                <c:pt idx="18">
                  <c:v>55</c:v>
                </c:pt>
                <c:pt idx="19">
                  <c:v>69</c:v>
                </c:pt>
                <c:pt idx="20">
                  <c:v>81</c:v>
                </c:pt>
                <c:pt idx="21">
                  <c:v>85</c:v>
                </c:pt>
                <c:pt idx="22">
                  <c:v>85</c:v>
                </c:pt>
                <c:pt idx="23">
                  <c:v>81</c:v>
                </c:pt>
              </c:numCache>
            </c:numRef>
          </c:val>
          <c:extLst>
            <c:ext xmlns:c16="http://schemas.microsoft.com/office/drawing/2014/chart" uri="{C3380CC4-5D6E-409C-BE32-E72D297353CC}">
              <c16:uniqueId val="{00000000-FEDE-4E3B-AE2D-601317285D28}"/>
            </c:ext>
          </c:extLst>
        </c:ser>
        <c:ser>
          <c:idx val="1"/>
          <c:order val="1"/>
          <c:tx>
            <c:strRef>
              <c:f>'3_LoadProfile'!$C$2</c:f>
              <c:strCache>
                <c:ptCount val="1"/>
                <c:pt idx="0">
                  <c:v>Solar PV</c:v>
                </c:pt>
              </c:strCache>
            </c:strRef>
          </c:tx>
          <c:spPr>
            <a:solidFill>
              <a:schemeClr val="accent2"/>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'3_LoadProfile'!$C$3:$C$26</c:f>
              <c:numCache>
                <c:formatCode>General</c:formatCode>
                <c:ptCount val="24"/>
                <c:pt idx="0">
                  <c:v>0</c:v>
                </c:pt>
                <c:pt idx="1">
                  <c:v>0</c:v>
                </c:pt>
                <c:pt idx="2">
                  <c:v>0</c:v>
                </c:pt>
                <c:pt idx="3">
                  <c:v>0</c:v>
                </c:pt>
                <c:pt idx="4">
                  <c:v>0</c:v>
                </c:pt>
                <c:pt idx="5">
                  <c:v>0</c:v>
                </c:pt>
                <c:pt idx="6">
                  <c:v>0</c:v>
                </c:pt>
                <c:pt idx="7">
                  <c:v>11.59519395108541</c:v>
                </c:pt>
                <c:pt idx="8">
                  <c:v>25.20674406511608</c:v>
                </c:pt>
                <c:pt idx="9">
                  <c:v>38.107898998109434</c:v>
                </c:pt>
                <c:pt idx="10">
                  <c:v>47.774208027739995</c:v>
                </c:pt>
                <c:pt idx="11">
                  <c:v>51.000000000000007</c:v>
                </c:pt>
                <c:pt idx="12">
                  <c:v>50</c:v>
                </c:pt>
                <c:pt idx="13">
                  <c:v>51.018766159291097</c:v>
                </c:pt>
                <c:pt idx="14">
                  <c:v>42.817161377050667</c:v>
                </c:pt>
                <c:pt idx="15">
                  <c:v>31.379994461611695</c:v>
                </c:pt>
                <c:pt idx="16">
                  <c:v>18.456516194058977</c:v>
                </c:pt>
                <c:pt idx="17">
                  <c:v>6.5434857580426167</c:v>
                </c:pt>
                <c:pt idx="18">
                  <c:v>0</c:v>
                </c:pt>
                <c:pt idx="19">
                  <c:v>0</c:v>
                </c:pt>
                <c:pt idx="20">
                  <c:v>0</c:v>
                </c:pt>
                <c:pt idx="21">
                  <c:v>0</c:v>
                </c:pt>
                <c:pt idx="22">
                  <c:v>0</c:v>
                </c:pt>
                <c:pt idx="23">
                  <c:v>0</c:v>
                </c:pt>
              </c:numCache>
            </c:numRef>
          </c:val>
          <c:extLst>
            <c:ext xmlns:c16="http://schemas.microsoft.com/office/drawing/2014/chart" uri="{C3380CC4-5D6E-409C-BE32-E72D297353CC}">
              <c16:uniqueId val="{00000001-FEDE-4E3B-AE2D-601317285D28}"/>
            </c:ext>
          </c:extLst>
        </c:ser>
        <c:ser>
          <c:idx val="2"/>
          <c:order val="2"/>
          <c:tx>
            <c:strRef>
              <c:f>'3_LoadProfile'!$D$2</c:f>
              <c:strCache>
                <c:ptCount val="1"/>
                <c:pt idx="0">
                  <c:v>Wind Turbine</c:v>
                </c:pt>
              </c:strCache>
            </c:strRef>
          </c:tx>
          <c:spPr>
            <a:solidFill>
              <a:schemeClr val="accent3"/>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'3_LoadProfile'!$D$3:$D$26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FEDE-4E3B-AE2D-601317285D28}"/>
            </c:ext>
          </c:extLst>
        </c:ser>
        <c:ser>
          <c:idx val="3"/>
          <c:order val="3"/>
          <c:tx>
            <c:strRef>
              <c:f>'3_LoadProfile'!$E$2</c:f>
              <c:strCache>
                <c:ptCount val="1"/>
                <c:pt idx="0">
                  <c:v>V2G</c:v>
                </c:pt>
              </c:strCache>
            </c:strRef>
          </c:tx>
          <c:spPr>
            <a:solidFill>
              <a:schemeClr val="accent4"/>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'3_LoadProfile'!$E$3:$E$26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FEDE-4E3B-AE2D-601317285D28}"/>
            </c:ext>
          </c:extLst>
        </c:ser>
        <c:ser>
          <c:idx val="4"/>
          <c:order val="4"/>
          <c:tx>
            <c:strRef>
              <c:f>'3_LoadProfile'!$F$2</c:f>
              <c:strCache>
                <c:ptCount val="1"/>
                <c:pt idx="0">
                  <c:v>Battery-Solar</c:v>
                </c:pt>
              </c:strCache>
            </c:strRef>
          </c:tx>
          <c:spPr>
            <a:solidFill>
              <a:srgbClr val="7030A0"/>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'3_LoadProfile'!$F$3:$F$26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4-FEDE-4E3B-AE2D-601317285D28}"/>
            </c:ext>
          </c:extLst>
        </c:ser>
        <c:ser>
          <c:idx val="5"/>
          <c:order val="5"/>
          <c:tx>
            <c:strRef>
              <c:f>'3_LoadProfile'!$G$2</c:f>
              <c:strCache>
                <c:ptCount val="1"/>
                <c:pt idx="0">
                  <c:v>Battery-Wind</c:v>
                </c:pt>
              </c:strCache>
            </c:strRef>
          </c:tx>
          <c:spPr>
            <a:solidFill>
              <a:schemeClr val="accent6"/>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'3_LoadProfile'!$G$3:$G$26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FEDE-4E3B-AE2D-601317285D28}"/>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Residential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'3_LoadProfile'!$K$2</c:f>
              <c:strCache>
                <c:ptCount val="1"/>
                <c:pt idx="0">
                  <c:v>Grid Electricity</c:v>
                </c:pt>
              </c:strCache>
            </c:strRef>
          </c:tx>
          <c:spPr>
            <a:solidFill>
              <a:schemeClr val="accent5"/>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'3_LoadProfile'!$K$3:$K$26</c:f>
              <c:numCache>
                <c:formatCode>General</c:formatCode>
                <c:ptCount val="24"/>
                <c:pt idx="0">
                  <c:v>52</c:v>
                </c:pt>
                <c:pt idx="1">
                  <c:v>51</c:v>
                </c:pt>
                <c:pt idx="2">
                  <c:v>49</c:v>
                </c:pt>
                <c:pt idx="3">
                  <c:v>49</c:v>
                </c:pt>
                <c:pt idx="4">
                  <c:v>49</c:v>
                </c:pt>
                <c:pt idx="5">
                  <c:v>49.998113863271811</c:v>
                </c:pt>
                <c:pt idx="6">
                  <c:v>49.308518223233627</c:v>
                </c:pt>
                <c:pt idx="7">
                  <c:v>46.350454919907207</c:v>
                </c:pt>
                <c:pt idx="8">
                  <c:v>18.69799619113973</c:v>
                </c:pt>
                <c:pt idx="9">
                  <c:v>0</c:v>
                </c:pt>
                <c:pt idx="10">
                  <c:v>0</c:v>
                </c:pt>
                <c:pt idx="11">
                  <c:v>0</c:v>
                </c:pt>
                <c:pt idx="12">
                  <c:v>0</c:v>
                </c:pt>
                <c:pt idx="13">
                  <c:v>0</c:v>
                </c:pt>
                <c:pt idx="14">
                  <c:v>0</c:v>
                </c:pt>
                <c:pt idx="15">
                  <c:v>17.35841728189229</c:v>
                </c:pt>
                <c:pt idx="16">
                  <c:v>41.097418972160511</c:v>
                </c:pt>
                <c:pt idx="17">
                  <c:v>65.990169819048447</c:v>
                </c:pt>
                <c:pt idx="18">
                  <c:v>61.920329454489128</c:v>
                </c:pt>
                <c:pt idx="19">
                  <c:v>51.523710615736448</c:v>
                </c:pt>
                <c:pt idx="20">
                  <c:v>49.523710615736448</c:v>
                </c:pt>
                <c:pt idx="21">
                  <c:v>46.523710615736448</c:v>
                </c:pt>
                <c:pt idx="22">
                  <c:v>55</c:v>
                </c:pt>
                <c:pt idx="23">
                  <c:v>56</c:v>
                </c:pt>
              </c:numCache>
            </c:numRef>
          </c:val>
          <c:extLst>
            <c:ext xmlns:c16="http://schemas.microsoft.com/office/drawing/2014/chart" uri="{C3380CC4-5D6E-409C-BE32-E72D297353CC}">
              <c16:uniqueId val="{00000000-FC79-4D48-9384-D67810257147}"/>
            </c:ext>
          </c:extLst>
        </c:ser>
        <c:ser>
          <c:idx val="1"/>
          <c:order val="1"/>
          <c:tx>
            <c:strRef>
              <c:f>'3_LoadProfile'!$L$2</c:f>
              <c:strCache>
                <c:ptCount val="1"/>
                <c:pt idx="0">
                  <c:v>Solar PV</c:v>
                </c:pt>
              </c:strCache>
            </c:strRef>
          </c:tx>
          <c:spPr>
            <a:solidFill>
              <a:schemeClr val="accent2"/>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'3_LoadProfile'!$L$3:$L$26</c:f>
              <c:numCache>
                <c:formatCode>General</c:formatCode>
                <c:ptCount val="24"/>
                <c:pt idx="0">
                  <c:v>0</c:v>
                </c:pt>
                <c:pt idx="1">
                  <c:v>0</c:v>
                </c:pt>
                <c:pt idx="2">
                  <c:v>0</c:v>
                </c:pt>
                <c:pt idx="3">
                  <c:v>0</c:v>
                </c:pt>
                <c:pt idx="4">
                  <c:v>0</c:v>
                </c:pt>
                <c:pt idx="5">
                  <c:v>1.8861367281905288E-3</c:v>
                </c:pt>
                <c:pt idx="6">
                  <c:v>1.6914817767663748</c:v>
                </c:pt>
                <c:pt idx="7">
                  <c:v>10.649545080092791</c:v>
                </c:pt>
                <c:pt idx="8">
                  <c:v>23.151001904430135</c:v>
                </c:pt>
                <c:pt idx="9">
                  <c:v>35</c:v>
                </c:pt>
                <c:pt idx="10">
                  <c:v>37</c:v>
                </c:pt>
                <c:pt idx="11">
                  <c:v>38.430198933472397</c:v>
                </c:pt>
                <c:pt idx="12">
                  <c:v>39.546633088118085</c:v>
                </c:pt>
                <c:pt idx="13">
                  <c:v>37</c:v>
                </c:pt>
                <c:pt idx="14">
                  <c:v>37.5</c:v>
                </c:pt>
                <c:pt idx="15">
                  <c:v>28.820791359053853</c:v>
                </c:pt>
                <c:pt idx="16">
                  <c:v>16.951290513919744</c:v>
                </c:pt>
                <c:pt idx="17">
                  <c:v>6.0098301809515542</c:v>
                </c:pt>
                <c:pt idx="18">
                  <c:v>0.41253869830152773</c:v>
                </c:pt>
                <c:pt idx="19">
                  <c:v>0</c:v>
                </c:pt>
                <c:pt idx="20">
                  <c:v>0</c:v>
                </c:pt>
                <c:pt idx="21">
                  <c:v>0</c:v>
                </c:pt>
                <c:pt idx="22">
                  <c:v>0</c:v>
                </c:pt>
                <c:pt idx="23">
                  <c:v>0</c:v>
                </c:pt>
              </c:numCache>
            </c:numRef>
          </c:val>
          <c:extLst>
            <c:ext xmlns:c16="http://schemas.microsoft.com/office/drawing/2014/chart" uri="{C3380CC4-5D6E-409C-BE32-E72D297353CC}">
              <c16:uniqueId val="{00000001-FC79-4D48-9384-D67810257147}"/>
            </c:ext>
          </c:extLst>
        </c:ser>
        <c:ser>
          <c:idx val="2"/>
          <c:order val="2"/>
          <c:tx>
            <c:strRef>
              <c:f>'3_LoadProfile'!$M$2</c:f>
              <c:strCache>
                <c:ptCount val="1"/>
                <c:pt idx="0">
                  <c:v>Wind Turbine</c:v>
                </c:pt>
              </c:strCache>
            </c:strRef>
          </c:tx>
          <c:spPr>
            <a:solidFill>
              <a:schemeClr val="accent3"/>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'3_LoadProfile'!$M$3:$M$26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FC79-4D48-9384-D67810257147}"/>
            </c:ext>
          </c:extLst>
        </c:ser>
        <c:ser>
          <c:idx val="3"/>
          <c:order val="3"/>
          <c:tx>
            <c:strRef>
              <c:f>'3_LoadProfile'!$N$2</c:f>
              <c:strCache>
                <c:ptCount val="1"/>
                <c:pt idx="0">
                  <c:v>V2G</c:v>
                </c:pt>
              </c:strCache>
            </c:strRef>
          </c:tx>
          <c:spPr>
            <a:solidFill>
              <a:schemeClr val="accent4"/>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'3_LoadProfile'!$N$3:$N$26</c:f>
              <c:numCache>
                <c:formatCode>General</c:formatCode>
                <c:ptCount val="24"/>
                <c:pt idx="0">
                  <c:v>0</c:v>
                </c:pt>
                <c:pt idx="1">
                  <c:v>0</c:v>
                </c:pt>
                <c:pt idx="2">
                  <c:v>0</c:v>
                </c:pt>
                <c:pt idx="3">
                  <c:v>0</c:v>
                </c:pt>
                <c:pt idx="4">
                  <c:v>0</c:v>
                </c:pt>
                <c:pt idx="5">
                  <c:v>0</c:v>
                </c:pt>
                <c:pt idx="6">
                  <c:v>0</c:v>
                </c:pt>
                <c:pt idx="7">
                  <c:v>0</c:v>
                </c:pt>
                <c:pt idx="8">
                  <c:v>23.151001904430139</c:v>
                </c:pt>
                <c:pt idx="9">
                  <c:v>35</c:v>
                </c:pt>
                <c:pt idx="10">
                  <c:v>37</c:v>
                </c:pt>
                <c:pt idx="11">
                  <c:v>35.569801066527603</c:v>
                </c:pt>
                <c:pt idx="12">
                  <c:v>33.453366911881915</c:v>
                </c:pt>
                <c:pt idx="13">
                  <c:v>37</c:v>
                </c:pt>
                <c:pt idx="14">
                  <c:v>37.5</c:v>
                </c:pt>
                <c:pt idx="15">
                  <c:v>28.820791359053853</c:v>
                </c:pt>
                <c:pt idx="16">
                  <c:v>16.951290513919744</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FC79-4D48-9384-D67810257147}"/>
            </c:ext>
          </c:extLst>
        </c:ser>
        <c:ser>
          <c:idx val="4"/>
          <c:order val="4"/>
          <c:tx>
            <c:strRef>
              <c:f>'3_LoadProfile'!$O$2</c:f>
              <c:strCache>
                <c:ptCount val="1"/>
                <c:pt idx="0">
                  <c:v>Battery-Solar</c:v>
                </c:pt>
              </c:strCache>
            </c:strRef>
          </c:tx>
          <c:spPr>
            <a:solidFill>
              <a:srgbClr val="7030A0"/>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'3_LoadProfile'!$O$3:$O$26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4.6671318472093448</c:v>
                </c:pt>
                <c:pt idx="19">
                  <c:v>10.476289384263554</c:v>
                </c:pt>
                <c:pt idx="20">
                  <c:v>10.476289384263554</c:v>
                </c:pt>
                <c:pt idx="21">
                  <c:v>10.476289384263554</c:v>
                </c:pt>
                <c:pt idx="22">
                  <c:v>0</c:v>
                </c:pt>
                <c:pt idx="23">
                  <c:v>0</c:v>
                </c:pt>
              </c:numCache>
            </c:numRef>
          </c:val>
          <c:extLst>
            <c:ext xmlns:c16="http://schemas.microsoft.com/office/drawing/2014/chart" uri="{C3380CC4-5D6E-409C-BE32-E72D297353CC}">
              <c16:uniqueId val="{00000004-FC79-4D48-9384-D67810257147}"/>
            </c:ext>
          </c:extLst>
        </c:ser>
        <c:ser>
          <c:idx val="5"/>
          <c:order val="5"/>
          <c:tx>
            <c:strRef>
              <c:f>'3_LoadProfile'!$P$2</c:f>
              <c:strCache>
                <c:ptCount val="1"/>
                <c:pt idx="0">
                  <c:v>Battery-Wind</c:v>
                </c:pt>
              </c:strCache>
            </c:strRef>
          </c:tx>
          <c:spPr>
            <a:solidFill>
              <a:schemeClr val="accent6"/>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'3_LoadProfile'!$P$3:$P$26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FC79-4D48-9384-D67810257147}"/>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Commercial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'3_LoadProfile'!$T$2</c:f>
              <c:strCache>
                <c:ptCount val="1"/>
                <c:pt idx="0">
                  <c:v>Grid Electricity</c:v>
                </c:pt>
              </c:strCache>
            </c:strRef>
          </c:tx>
          <c:spPr>
            <a:solidFill>
              <a:schemeClr val="accent5"/>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'3_LoadProfile'!$T$3:$T$26</c:f>
              <c:numCache>
                <c:formatCode>General</c:formatCode>
                <c:ptCount val="24"/>
                <c:pt idx="0">
                  <c:v>117</c:v>
                </c:pt>
                <c:pt idx="1">
                  <c:v>117</c:v>
                </c:pt>
                <c:pt idx="2">
                  <c:v>117</c:v>
                </c:pt>
                <c:pt idx="3">
                  <c:v>117</c:v>
                </c:pt>
                <c:pt idx="4">
                  <c:v>117</c:v>
                </c:pt>
                <c:pt idx="5">
                  <c:v>116.99684745718288</c:v>
                </c:pt>
                <c:pt idx="6">
                  <c:v>114.17280903026192</c:v>
                </c:pt>
                <c:pt idx="7">
                  <c:v>99.200046080416342</c:v>
                </c:pt>
                <c:pt idx="8">
                  <c:v>39.6095079194764</c:v>
                </c:pt>
                <c:pt idx="9">
                  <c:v>0</c:v>
                </c:pt>
                <c:pt idx="10">
                  <c:v>0</c:v>
                </c:pt>
                <c:pt idx="11">
                  <c:v>0</c:v>
                </c:pt>
                <c:pt idx="12">
                  <c:v>0</c:v>
                </c:pt>
                <c:pt idx="13">
                  <c:v>0</c:v>
                </c:pt>
                <c:pt idx="14">
                  <c:v>0</c:v>
                </c:pt>
                <c:pt idx="15">
                  <c:v>20.65621174259141</c:v>
                </c:pt>
                <c:pt idx="16">
                  <c:v>60.334257424896848</c:v>
                </c:pt>
                <c:pt idx="17">
                  <c:v>106.95499812612383</c:v>
                </c:pt>
                <c:pt idx="18">
                  <c:v>97.597744490569823</c:v>
                </c:pt>
                <c:pt idx="19">
                  <c:v>98.287273457730947</c:v>
                </c:pt>
                <c:pt idx="20">
                  <c:v>98.287273457730947</c:v>
                </c:pt>
                <c:pt idx="21">
                  <c:v>100.94617962680718</c:v>
                </c:pt>
                <c:pt idx="22">
                  <c:v>117</c:v>
                </c:pt>
                <c:pt idx="23">
                  <c:v>117</c:v>
                </c:pt>
              </c:numCache>
            </c:numRef>
          </c:val>
          <c:extLst>
            <c:ext xmlns:c16="http://schemas.microsoft.com/office/drawing/2014/chart" uri="{C3380CC4-5D6E-409C-BE32-E72D297353CC}">
              <c16:uniqueId val="{00000000-CD0D-4179-B142-BE8B4988E445}"/>
            </c:ext>
          </c:extLst>
        </c:ser>
        <c:ser>
          <c:idx val="1"/>
          <c:order val="1"/>
          <c:tx>
            <c:strRef>
              <c:f>'3_LoadProfile'!$U$2</c:f>
              <c:strCache>
                <c:ptCount val="1"/>
                <c:pt idx="0">
                  <c:v>Solar PV</c:v>
                </c:pt>
              </c:strCache>
            </c:strRef>
          </c:tx>
          <c:spPr>
            <a:solidFill>
              <a:schemeClr val="accent2"/>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'3_LoadProfile'!$U$3:$U$26</c:f>
              <c:numCache>
                <c:formatCode>General</c:formatCode>
                <c:ptCount val="24"/>
                <c:pt idx="0">
                  <c:v>0</c:v>
                </c:pt>
                <c:pt idx="1">
                  <c:v>0</c:v>
                </c:pt>
                <c:pt idx="2">
                  <c:v>0</c:v>
                </c:pt>
                <c:pt idx="3">
                  <c:v>0</c:v>
                </c:pt>
                <c:pt idx="4">
                  <c:v>0</c:v>
                </c:pt>
                <c:pt idx="5">
                  <c:v>3.1525428171184553E-3</c:v>
                </c:pt>
                <c:pt idx="6">
                  <c:v>2.8271909697380839</c:v>
                </c:pt>
                <c:pt idx="7">
                  <c:v>17.799953919583665</c:v>
                </c:pt>
                <c:pt idx="8">
                  <c:v>38.6952460402618</c:v>
                </c:pt>
                <c:pt idx="9">
                  <c:v>58.5</c:v>
                </c:pt>
                <c:pt idx="10">
                  <c:v>58.5</c:v>
                </c:pt>
                <c:pt idx="11">
                  <c:v>62.954229159624553</c:v>
                </c:pt>
                <c:pt idx="12">
                  <c:v>64.820269103818077</c:v>
                </c:pt>
                <c:pt idx="13">
                  <c:v>58.5</c:v>
                </c:pt>
                <c:pt idx="14">
                  <c:v>58.5</c:v>
                </c:pt>
                <c:pt idx="15">
                  <c:v>48.171894128704295</c:v>
                </c:pt>
                <c:pt idx="16">
                  <c:v>28.332871287551576</c:v>
                </c:pt>
                <c:pt idx="17">
                  <c:v>10.045001873876169</c:v>
                </c:pt>
                <c:pt idx="18">
                  <c:v>0.68952896716112488</c:v>
                </c:pt>
                <c:pt idx="19">
                  <c:v>0</c:v>
                </c:pt>
                <c:pt idx="20">
                  <c:v>0</c:v>
                </c:pt>
                <c:pt idx="21">
                  <c:v>0</c:v>
                </c:pt>
                <c:pt idx="22">
                  <c:v>0</c:v>
                </c:pt>
                <c:pt idx="23">
                  <c:v>0</c:v>
                </c:pt>
              </c:numCache>
            </c:numRef>
          </c:val>
          <c:extLst>
            <c:ext xmlns:c16="http://schemas.microsoft.com/office/drawing/2014/chart" uri="{C3380CC4-5D6E-409C-BE32-E72D297353CC}">
              <c16:uniqueId val="{00000001-CD0D-4179-B142-BE8B4988E445}"/>
            </c:ext>
          </c:extLst>
        </c:ser>
        <c:ser>
          <c:idx val="2"/>
          <c:order val="2"/>
          <c:tx>
            <c:strRef>
              <c:f>'3_LoadProfile'!$V$2</c:f>
              <c:strCache>
                <c:ptCount val="1"/>
                <c:pt idx="0">
                  <c:v>Wind Turbine</c:v>
                </c:pt>
              </c:strCache>
            </c:strRef>
          </c:tx>
          <c:spPr>
            <a:solidFill>
              <a:schemeClr val="accent3"/>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'3_LoadProfile'!$V$3:$V$26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CD0D-4179-B142-BE8B4988E445}"/>
            </c:ext>
          </c:extLst>
        </c:ser>
        <c:ser>
          <c:idx val="3"/>
          <c:order val="3"/>
          <c:tx>
            <c:strRef>
              <c:f>'3_LoadProfile'!$W$2</c:f>
              <c:strCache>
                <c:ptCount val="1"/>
                <c:pt idx="0">
                  <c:v>V2G</c:v>
                </c:pt>
              </c:strCache>
            </c:strRef>
          </c:tx>
          <c:spPr>
            <a:solidFill>
              <a:schemeClr val="accent4"/>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'3_LoadProfile'!$W$3:$W$26</c:f>
              <c:numCache>
                <c:formatCode>General</c:formatCode>
                <c:ptCount val="24"/>
                <c:pt idx="0">
                  <c:v>0</c:v>
                </c:pt>
                <c:pt idx="1">
                  <c:v>0</c:v>
                </c:pt>
                <c:pt idx="2">
                  <c:v>0</c:v>
                </c:pt>
                <c:pt idx="3">
                  <c:v>0</c:v>
                </c:pt>
                <c:pt idx="4">
                  <c:v>0</c:v>
                </c:pt>
                <c:pt idx="5">
                  <c:v>0</c:v>
                </c:pt>
                <c:pt idx="6">
                  <c:v>0</c:v>
                </c:pt>
                <c:pt idx="7">
                  <c:v>0</c:v>
                </c:pt>
                <c:pt idx="8">
                  <c:v>38.695246040261807</c:v>
                </c:pt>
                <c:pt idx="9">
                  <c:v>58.5</c:v>
                </c:pt>
                <c:pt idx="10">
                  <c:v>58.5</c:v>
                </c:pt>
                <c:pt idx="11">
                  <c:v>54.045770840375432</c:v>
                </c:pt>
                <c:pt idx="12">
                  <c:v>52.179730896181908</c:v>
                </c:pt>
                <c:pt idx="13">
                  <c:v>58.5</c:v>
                </c:pt>
                <c:pt idx="14">
                  <c:v>58.5</c:v>
                </c:pt>
                <c:pt idx="15">
                  <c:v>48.171894128704302</c:v>
                </c:pt>
                <c:pt idx="16">
                  <c:v>28.33287128755158</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CD0D-4179-B142-BE8B4988E445}"/>
            </c:ext>
          </c:extLst>
        </c:ser>
        <c:ser>
          <c:idx val="4"/>
          <c:order val="4"/>
          <c:tx>
            <c:strRef>
              <c:f>'3_LoadProfile'!$X$2</c:f>
              <c:strCache>
                <c:ptCount val="1"/>
                <c:pt idx="0">
                  <c:v>Battery-Solar</c:v>
                </c:pt>
              </c:strCache>
            </c:strRef>
          </c:tx>
          <c:spPr>
            <a:solidFill>
              <a:srgbClr val="7030A0"/>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'3_LoadProfile'!$X$3:$X$26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18.71272654226906</c:v>
                </c:pt>
                <c:pt idx="19">
                  <c:v>18.71272654226906</c:v>
                </c:pt>
                <c:pt idx="20">
                  <c:v>18.71272654226906</c:v>
                </c:pt>
                <c:pt idx="21">
                  <c:v>16.053820373192817</c:v>
                </c:pt>
                <c:pt idx="22">
                  <c:v>0</c:v>
                </c:pt>
                <c:pt idx="23">
                  <c:v>0</c:v>
                </c:pt>
              </c:numCache>
            </c:numRef>
          </c:val>
          <c:extLst>
            <c:ext xmlns:c16="http://schemas.microsoft.com/office/drawing/2014/chart" uri="{C3380CC4-5D6E-409C-BE32-E72D297353CC}">
              <c16:uniqueId val="{00000004-CD0D-4179-B142-BE8B4988E445}"/>
            </c:ext>
          </c:extLst>
        </c:ser>
        <c:ser>
          <c:idx val="5"/>
          <c:order val="5"/>
          <c:tx>
            <c:strRef>
              <c:f>'3_LoadProfile'!$Y$2</c:f>
              <c:strCache>
                <c:ptCount val="1"/>
                <c:pt idx="0">
                  <c:v>Battery-Wind</c:v>
                </c:pt>
              </c:strCache>
            </c:strRef>
          </c:tx>
          <c:spPr>
            <a:solidFill>
              <a:schemeClr val="accent6"/>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'3_LoadProfile'!$Y$3:$Y$26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CD0D-4179-B142-BE8B4988E445}"/>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Industrial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'3_LoadProfile'!$AC$2</c:f>
              <c:strCache>
                <c:ptCount val="1"/>
                <c:pt idx="0">
                  <c:v>Grid Electricity</c:v>
                </c:pt>
              </c:strCache>
            </c:strRef>
          </c:tx>
          <c:spPr>
            <a:solidFill>
              <a:schemeClr val="accent5"/>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'3_LoadProfile'!$AC$3:$AC$26</c:f>
              <c:numCache>
                <c:formatCode>General</c:formatCode>
                <c:ptCount val="24"/>
                <c:pt idx="0">
                  <c:v>243</c:v>
                </c:pt>
                <c:pt idx="1">
                  <c:v>234</c:v>
                </c:pt>
                <c:pt idx="2">
                  <c:v>227</c:v>
                </c:pt>
                <c:pt idx="3">
                  <c:v>224</c:v>
                </c:pt>
                <c:pt idx="4">
                  <c:v>221</c:v>
                </c:pt>
                <c:pt idx="5">
                  <c:v>220.99496132045471</c:v>
                </c:pt>
                <c:pt idx="6">
                  <c:v>215.48132725349552</c:v>
                </c:pt>
                <c:pt idx="7">
                  <c:v>182.95530704923814</c:v>
                </c:pt>
                <c:pt idx="8">
                  <c:v>82.100760045500053</c:v>
                </c:pt>
                <c:pt idx="9">
                  <c:v>11.892101001890566</c:v>
                </c:pt>
                <c:pt idx="10">
                  <c:v>2.225791972260005</c:v>
                </c:pt>
                <c:pt idx="11">
                  <c:v>0</c:v>
                </c:pt>
                <c:pt idx="12">
                  <c:v>0</c:v>
                </c:pt>
                <c:pt idx="13">
                  <c:v>0.98123384070890296</c:v>
                </c:pt>
                <c:pt idx="14">
                  <c:v>10.182838622949333</c:v>
                </c:pt>
                <c:pt idx="15">
                  <c:v>59.634634562872009</c:v>
                </c:pt>
                <c:pt idx="16">
                  <c:v>135.97516020299838</c:v>
                </c:pt>
                <c:pt idx="17">
                  <c:v>216.40168218712967</c:v>
                </c:pt>
                <c:pt idx="18">
                  <c:v>214.51807394505894</c:v>
                </c:pt>
                <c:pt idx="19">
                  <c:v>218.81098407346741</c:v>
                </c:pt>
                <c:pt idx="20">
                  <c:v>228.81098407346738</c:v>
                </c:pt>
                <c:pt idx="21">
                  <c:v>232.46989024254361</c:v>
                </c:pt>
                <c:pt idx="22">
                  <c:v>257</c:v>
                </c:pt>
                <c:pt idx="23">
                  <c:v>254</c:v>
                </c:pt>
              </c:numCache>
            </c:numRef>
          </c:val>
          <c:extLst>
            <c:ext xmlns:c16="http://schemas.microsoft.com/office/drawing/2014/chart" uri="{C3380CC4-5D6E-409C-BE32-E72D297353CC}">
              <c16:uniqueId val="{00000000-3F61-44CE-87E8-E87C835835DB}"/>
            </c:ext>
          </c:extLst>
        </c:ser>
        <c:ser>
          <c:idx val="1"/>
          <c:order val="1"/>
          <c:tx>
            <c:strRef>
              <c:f>'3_LoadProfile'!$AD$2</c:f>
              <c:strCache>
                <c:ptCount val="1"/>
                <c:pt idx="0">
                  <c:v>Solar PV</c:v>
                </c:pt>
              </c:strCache>
            </c:strRef>
          </c:tx>
          <c:spPr>
            <a:solidFill>
              <a:schemeClr val="accent2"/>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'3_LoadProfile'!$AD$3:$AD$26</c:f>
              <c:numCache>
                <c:formatCode>General</c:formatCode>
                <c:ptCount val="24"/>
                <c:pt idx="0">
                  <c:v>0</c:v>
                </c:pt>
                <c:pt idx="1">
                  <c:v>0</c:v>
                </c:pt>
                <c:pt idx="2">
                  <c:v>0</c:v>
                </c:pt>
                <c:pt idx="3">
                  <c:v>0</c:v>
                </c:pt>
                <c:pt idx="4">
                  <c:v>0</c:v>
                </c:pt>
                <c:pt idx="5">
                  <c:v>5.0386795453089836E-3</c:v>
                </c:pt>
                <c:pt idx="6">
                  <c:v>4.5186727465044587</c:v>
                </c:pt>
                <c:pt idx="7">
                  <c:v>40.044692950761863</c:v>
                </c:pt>
                <c:pt idx="8">
                  <c:v>87.052992009808008</c:v>
                </c:pt>
                <c:pt idx="9">
                  <c:v>131.60789899810942</c:v>
                </c:pt>
                <c:pt idx="10">
                  <c:v>143.27420802774</c:v>
                </c:pt>
                <c:pt idx="11">
                  <c:v>152.38442809309697</c:v>
                </c:pt>
                <c:pt idx="12">
                  <c:v>154.36690219193616</c:v>
                </c:pt>
                <c:pt idx="13">
                  <c:v>146.51876615929112</c:v>
                </c:pt>
                <c:pt idx="14">
                  <c:v>138.81716137705067</c:v>
                </c:pt>
                <c:pt idx="15">
                  <c:v>108.37267994936984</c:v>
                </c:pt>
                <c:pt idx="16">
                  <c:v>63.740677995530291</c:v>
                </c:pt>
                <c:pt idx="17">
                  <c:v>22.598317812870338</c:v>
                </c:pt>
                <c:pt idx="18">
                  <c:v>1.1020676654626524</c:v>
                </c:pt>
                <c:pt idx="19">
                  <c:v>0</c:v>
                </c:pt>
                <c:pt idx="20">
                  <c:v>0</c:v>
                </c:pt>
                <c:pt idx="21">
                  <c:v>0</c:v>
                </c:pt>
                <c:pt idx="22">
                  <c:v>0</c:v>
                </c:pt>
                <c:pt idx="23">
                  <c:v>0</c:v>
                </c:pt>
              </c:numCache>
            </c:numRef>
          </c:val>
          <c:extLst>
            <c:ext xmlns:c16="http://schemas.microsoft.com/office/drawing/2014/chart" uri="{C3380CC4-5D6E-409C-BE32-E72D297353CC}">
              <c16:uniqueId val="{00000001-3F61-44CE-87E8-E87C835835DB}"/>
            </c:ext>
          </c:extLst>
        </c:ser>
        <c:ser>
          <c:idx val="2"/>
          <c:order val="2"/>
          <c:tx>
            <c:strRef>
              <c:f>'3_LoadProfile'!$AE$2</c:f>
              <c:strCache>
                <c:ptCount val="1"/>
                <c:pt idx="0">
                  <c:v>Wind Turbine</c:v>
                </c:pt>
              </c:strCache>
            </c:strRef>
          </c:tx>
          <c:spPr>
            <a:solidFill>
              <a:schemeClr val="accent3"/>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'3_LoadProfile'!$AE$3:$AE$26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3F61-44CE-87E8-E87C835835DB}"/>
            </c:ext>
          </c:extLst>
        </c:ser>
        <c:ser>
          <c:idx val="3"/>
          <c:order val="3"/>
          <c:tx>
            <c:strRef>
              <c:f>'3_LoadProfile'!$AF$2</c:f>
              <c:strCache>
                <c:ptCount val="1"/>
                <c:pt idx="0">
                  <c:v>V2G</c:v>
                </c:pt>
              </c:strCache>
            </c:strRef>
          </c:tx>
          <c:spPr>
            <a:solidFill>
              <a:schemeClr val="accent4"/>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'3_LoadProfile'!$AF$3:$AF$26</c:f>
              <c:numCache>
                <c:formatCode>General</c:formatCode>
                <c:ptCount val="24"/>
                <c:pt idx="0">
                  <c:v>0</c:v>
                </c:pt>
                <c:pt idx="1">
                  <c:v>0</c:v>
                </c:pt>
                <c:pt idx="2">
                  <c:v>0</c:v>
                </c:pt>
                <c:pt idx="3">
                  <c:v>0</c:v>
                </c:pt>
                <c:pt idx="4">
                  <c:v>0</c:v>
                </c:pt>
                <c:pt idx="5">
                  <c:v>0</c:v>
                </c:pt>
                <c:pt idx="6">
                  <c:v>0</c:v>
                </c:pt>
                <c:pt idx="7">
                  <c:v>0</c:v>
                </c:pt>
                <c:pt idx="8">
                  <c:v>61.846247944691946</c:v>
                </c:pt>
                <c:pt idx="9">
                  <c:v>93.499999999999986</c:v>
                </c:pt>
                <c:pt idx="10">
                  <c:v>95.5</c:v>
                </c:pt>
                <c:pt idx="11">
                  <c:v>89.615571906903057</c:v>
                </c:pt>
                <c:pt idx="12">
                  <c:v>85.633097808063837</c:v>
                </c:pt>
                <c:pt idx="13">
                  <c:v>95.5</c:v>
                </c:pt>
                <c:pt idx="14">
                  <c:v>96</c:v>
                </c:pt>
                <c:pt idx="15">
                  <c:v>76.992685487758152</c:v>
                </c:pt>
                <c:pt idx="16">
                  <c:v>45.284161801471328</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3F61-44CE-87E8-E87C835835DB}"/>
            </c:ext>
          </c:extLst>
        </c:ser>
        <c:ser>
          <c:idx val="4"/>
          <c:order val="4"/>
          <c:tx>
            <c:strRef>
              <c:f>'3_LoadProfile'!$AG$2</c:f>
              <c:strCache>
                <c:ptCount val="1"/>
                <c:pt idx="0">
                  <c:v>Battery-Solar</c:v>
                </c:pt>
              </c:strCache>
            </c:strRef>
          </c:tx>
          <c:spPr>
            <a:solidFill>
              <a:srgbClr val="7030A0"/>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'3_LoadProfile'!$AG$3:$AG$26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23.379858389478404</c:v>
                </c:pt>
                <c:pt idx="19">
                  <c:v>29.189015926532612</c:v>
                </c:pt>
                <c:pt idx="20">
                  <c:v>29.189015926532612</c:v>
                </c:pt>
                <c:pt idx="21">
                  <c:v>26.530109757456369</c:v>
                </c:pt>
                <c:pt idx="22">
                  <c:v>0</c:v>
                </c:pt>
                <c:pt idx="23">
                  <c:v>0</c:v>
                </c:pt>
              </c:numCache>
            </c:numRef>
          </c:val>
          <c:extLst>
            <c:ext xmlns:c16="http://schemas.microsoft.com/office/drawing/2014/chart" uri="{C3380CC4-5D6E-409C-BE32-E72D297353CC}">
              <c16:uniqueId val="{00000004-3F61-44CE-87E8-E87C835835DB}"/>
            </c:ext>
          </c:extLst>
        </c:ser>
        <c:ser>
          <c:idx val="5"/>
          <c:order val="5"/>
          <c:tx>
            <c:strRef>
              <c:f>'3_LoadProfile'!$AH$2</c:f>
              <c:strCache>
                <c:ptCount val="1"/>
                <c:pt idx="0">
                  <c:v>Battery-Wind</c:v>
                </c:pt>
              </c:strCache>
            </c:strRef>
          </c:tx>
          <c:spPr>
            <a:solidFill>
              <a:schemeClr val="accent6"/>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'3_LoadProfile'!$AH$3:$AH$26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3F61-44CE-87E8-E87C835835DB}"/>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Total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'4_EVCharging'!$G$2:$G$25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'4_EVCharging'!$H$2:$H$25</c:f>
              <c:numCache>
                <c:formatCode>General</c:formatCode>
                <c:ptCount val="24"/>
                <c:pt idx="0">
                  <c:v>2378.4365695369197</c:v>
                </c:pt>
                <c:pt idx="1">
                  <c:v>2378.3767559361968</c:v>
                </c:pt>
                <c:pt idx="2">
                  <c:v>2650.6272160152039</c:v>
                </c:pt>
                <c:pt idx="3">
                  <c:v>2980.5479584829982</c:v>
                </c:pt>
                <c:pt idx="4">
                  <c:v>3310.4456064988203</c:v>
                </c:pt>
                <c:pt idx="5">
                  <c:v>3640.3201616792812</c:v>
                </c:pt>
                <c:pt idx="6">
                  <c:v>3970.1716256408795</c:v>
                </c:pt>
                <c:pt idx="7">
                  <c:v>4300</c:v>
                </c:pt>
                <c:pt idx="8">
                  <c:v>3767.890392755894</c:v>
                </c:pt>
                <c:pt idx="9">
                  <c:v>3696.1516213097752</c:v>
                </c:pt>
                <c:pt idx="10">
                  <c:v>3587.7815844766064</c:v>
                </c:pt>
                <c:pt idx="11">
                  <c:v>3477.1043187312016</c:v>
                </c:pt>
                <c:pt idx="12">
                  <c:v>3373.2454810577046</c:v>
                </c:pt>
                <c:pt idx="13">
                  <c:v>3274.0032585246499</c:v>
                </c:pt>
                <c:pt idx="14">
                  <c:v>3163.3479572620618</c:v>
                </c:pt>
                <c:pt idx="15">
                  <c:v>3052.1216981668576</c:v>
                </c:pt>
                <c:pt idx="16">
                  <c:v>2962.9024315211814</c:v>
                </c:pt>
                <c:pt idx="17">
                  <c:v>2910.3890904166319</c:v>
                </c:pt>
                <c:pt idx="18">
                  <c:v>2378.3767559361968</c:v>
                </c:pt>
                <c:pt idx="19">
                  <c:v>2378.7376536964025</c:v>
                </c:pt>
                <c:pt idx="20">
                  <c:v>2378.6774284335593</c:v>
                </c:pt>
                <c:pt idx="21">
                  <c:v>2378.6172073864846</c:v>
                </c:pt>
                <c:pt idx="22">
                  <c:v>2378.5569905548828</c:v>
                </c:pt>
                <c:pt idx="23">
                  <c:v>2378.4967779384597</c:v>
                </c:pt>
              </c:numCache>
            </c:numRef>
          </c:val>
          <c:extLst>
            <c:ext xmlns:c16="http://schemas.microsoft.com/office/drawing/2014/chart" uri="{C3380CC4-5D6E-409C-BE32-E72D297353CC}">
              <c16:uniqueId val="{00000000-C21D-4DDA-8CCE-8036A2577CE2}"/>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ax val="4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State-Of-Charging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v>Grid Electricity</c:v>
          </c:tx>
          <c:spPr>
            <a:solidFill>
              <a:srgbClr val="002060"/>
            </a:solidFill>
            <a:ln>
              <a:noFill/>
            </a:ln>
            <a:effectLst/>
          </c:spPr>
          <c:invertIfNegative val="0"/>
          <c:cat>
            <c:strRef>
              <c:f>'4_EVCharging'!$A$2:$A$25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'4_EVCharging'!$B$2:$B$25</c:f>
              <c:numCache>
                <c:formatCode>General</c:formatCode>
                <c:ptCount val="24"/>
                <c:pt idx="0">
                  <c:v>3.9058622934362575E-4</c:v>
                </c:pt>
                <c:pt idx="1">
                  <c:v>269.97899588452219</c:v>
                </c:pt>
                <c:pt idx="2">
                  <c:v>330</c:v>
                </c:pt>
                <c:pt idx="3">
                  <c:v>330</c:v>
                </c:pt>
                <c:pt idx="4">
                  <c:v>330</c:v>
                </c:pt>
                <c:pt idx="5">
                  <c:v>329.99807473103749</c:v>
                </c:pt>
                <c:pt idx="6">
                  <c:v>323.40508874699867</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0-ABCE-4315-8AD1-B9D777771DE7}"/>
            </c:ext>
          </c:extLst>
        </c:ser>
        <c:ser>
          <c:idx val="1"/>
          <c:order val="1"/>
          <c:tx>
            <c:v>VRE</c:v>
          </c:tx>
          <c:spPr>
            <a:solidFill>
              <a:schemeClr val="accent2"/>
            </a:solidFill>
            <a:ln>
              <a:noFill/>
            </a:ln>
            <a:effectLst/>
          </c:spPr>
          <c:invertIfNegative val="0"/>
          <c:val>
            <c:numRef>
              <c:f>'4_EVCharging'!$E$2:$E$25</c:f>
              <c:numCache>
                <c:formatCode>General</c:formatCode>
                <c:ptCount val="24"/>
                <c:pt idx="0">
                  <c:v>0</c:v>
                </c:pt>
                <c:pt idx="1">
                  <c:v>2.3316641944849765</c:v>
                </c:pt>
                <c:pt idx="2">
                  <c:v>0</c:v>
                </c:pt>
                <c:pt idx="3">
                  <c:v>0</c:v>
                </c:pt>
                <c:pt idx="4">
                  <c:v>0</c:v>
                </c:pt>
                <c:pt idx="5">
                  <c:v>1.925268962531498E-3</c:v>
                </c:pt>
                <c:pt idx="6">
                  <c:v>6.594911253001337</c:v>
                </c:pt>
                <c:pt idx="7">
                  <c:v>0</c:v>
                </c:pt>
                <c:pt idx="8">
                  <c:v>0</c:v>
                </c:pt>
                <c:pt idx="9">
                  <c:v>0</c:v>
                </c:pt>
                <c:pt idx="10">
                  <c:v>0</c:v>
                </c:pt>
                <c:pt idx="11">
                  <c:v>0</c:v>
                </c:pt>
                <c:pt idx="12">
                  <c:v>0</c:v>
                </c:pt>
                <c:pt idx="13">
                  <c:v>0</c:v>
                </c:pt>
                <c:pt idx="14">
                  <c:v>0</c:v>
                </c:pt>
                <c:pt idx="15">
                  <c:v>0</c:v>
                </c:pt>
                <c:pt idx="16">
                  <c:v>0</c:v>
                </c:pt>
                <c:pt idx="17">
                  <c:v>0</c:v>
                </c:pt>
                <c:pt idx="18">
                  <c:v>0.4210977602058793</c:v>
                </c:pt>
                <c:pt idx="19">
                  <c:v>0</c:v>
                </c:pt>
                <c:pt idx="20">
                  <c:v>0</c:v>
                </c:pt>
                <c:pt idx="21">
                  <c:v>0</c:v>
                </c:pt>
                <c:pt idx="22">
                  <c:v>0</c:v>
                </c:pt>
                <c:pt idx="23">
                  <c:v>0</c:v>
                </c:pt>
              </c:numCache>
            </c:numRef>
          </c:val>
          <c:extLst>
            <c:ext xmlns:c16="http://schemas.microsoft.com/office/drawing/2014/chart" uri="{C3380CC4-5D6E-409C-BE32-E72D297353CC}">
              <c16:uniqueId val="{00000001-ABCE-4315-8AD1-B9D777771DE7}"/>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Charging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rgbClr val="002060"/>
            </a:solidFill>
            <a:ln>
              <a:noFill/>
            </a:ln>
            <a:effectLst/>
          </c:spPr>
          <c:invertIfNegative val="0"/>
          <c:cat>
            <c:strRef>
              <c:f>'4_EVCharging'!$J$2:$J$25</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'4_EVCharging'!$K$2:$K$25</c:f>
              <c:numCache>
                <c:formatCode>General</c:formatCode>
                <c:ptCount val="24"/>
                <c:pt idx="0">
                  <c:v>0</c:v>
                </c:pt>
                <c:pt idx="1">
                  <c:v>0</c:v>
                </c:pt>
                <c:pt idx="2">
                  <c:v>0</c:v>
                </c:pt>
                <c:pt idx="3">
                  <c:v>0</c:v>
                </c:pt>
                <c:pt idx="4">
                  <c:v>0</c:v>
                </c:pt>
                <c:pt idx="5">
                  <c:v>0</c:v>
                </c:pt>
                <c:pt idx="6">
                  <c:v>0</c:v>
                </c:pt>
                <c:pt idx="7">
                  <c:v>531.91489361702133</c:v>
                </c:pt>
                <c:pt idx="8">
                  <c:v>0</c:v>
                </c:pt>
                <c:pt idx="9">
                  <c:v>0</c:v>
                </c:pt>
                <c:pt idx="10">
                  <c:v>0</c:v>
                </c:pt>
                <c:pt idx="11">
                  <c:v>0</c:v>
                </c:pt>
                <c:pt idx="12">
                  <c:v>0</c:v>
                </c:pt>
                <c:pt idx="13">
                  <c:v>0</c:v>
                </c:pt>
                <c:pt idx="14">
                  <c:v>0</c:v>
                </c:pt>
                <c:pt idx="15">
                  <c:v>0</c:v>
                </c:pt>
                <c:pt idx="16">
                  <c:v>0</c:v>
                </c:pt>
                <c:pt idx="17">
                  <c:v>531.91489361702133</c:v>
                </c:pt>
                <c:pt idx="18">
                  <c:v>0</c:v>
                </c:pt>
                <c:pt idx="19">
                  <c:v>0</c:v>
                </c:pt>
                <c:pt idx="20">
                  <c:v>0</c:v>
                </c:pt>
                <c:pt idx="21">
                  <c:v>0</c:v>
                </c:pt>
                <c:pt idx="22">
                  <c:v>0</c:v>
                </c:pt>
                <c:pt idx="23">
                  <c:v>0</c:v>
                </c:pt>
              </c:numCache>
            </c:numRef>
          </c:val>
          <c:extLst>
            <c:ext xmlns:c16="http://schemas.microsoft.com/office/drawing/2014/chart" uri="{C3380CC4-5D6E-409C-BE32-E72D297353CC}">
              <c16:uniqueId val="{00000000-C2AE-44C3-BDEE-B4E0185B4EBA}"/>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Discharging-Travel</a:t>
                </a:r>
                <a:r>
                  <a:rPr lang="en-US" baseline="0"/>
                  <a:t> </a:t>
                </a: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'4_EVCharging'!$N$2</c:f>
              <c:strCache>
                <c:ptCount val="1"/>
                <c:pt idx="0">
                  <c:v>0</c:v>
                </c:pt>
              </c:strCache>
            </c:strRef>
          </c:tx>
          <c:spPr>
            <a:solidFill>
              <a:srgbClr val="002060"/>
            </a:solidFill>
            <a:ln>
              <a:noFill/>
            </a:ln>
            <a:effectLst/>
          </c:spPr>
          <c:invertIfNegative val="0"/>
          <c:cat>
            <c:strRef>
              <c:f>'4_EVCharging'!$M$3:$M$25</c:f>
              <c:strCache>
                <c:ptCount val="23"/>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strCache>
            </c:strRef>
          </c:cat>
          <c:val>
            <c:numRef>
              <c:f>'4_EVCharging'!$N$3:$N$25</c:f>
              <c:numCache>
                <c:formatCode>General</c:formatCode>
                <c:ptCount val="23"/>
                <c:pt idx="0">
                  <c:v>0</c:v>
                </c:pt>
                <c:pt idx="1">
                  <c:v>0</c:v>
                </c:pt>
                <c:pt idx="2">
                  <c:v>0</c:v>
                </c:pt>
                <c:pt idx="3">
                  <c:v>0</c:v>
                </c:pt>
                <c:pt idx="4">
                  <c:v>0</c:v>
                </c:pt>
                <c:pt idx="5">
                  <c:v>0</c:v>
                </c:pt>
                <c:pt idx="6">
                  <c:v>0</c:v>
                </c:pt>
                <c:pt idx="7">
                  <c:v>71.581305491541599</c:v>
                </c:pt>
                <c:pt idx="8">
                  <c:v>108.21759259259258</c:v>
                </c:pt>
                <c:pt idx="9">
                  <c:v>110.5324074074074</c:v>
                </c:pt>
                <c:pt idx="10">
                  <c:v>103.72172674410075</c:v>
                </c:pt>
                <c:pt idx="11">
                  <c:v>99.112381722296107</c:v>
                </c:pt>
                <c:pt idx="12">
                  <c:v>110.5324074074074</c:v>
                </c:pt>
                <c:pt idx="13">
                  <c:v>111.11111111111111</c:v>
                </c:pt>
                <c:pt idx="14">
                  <c:v>89.111904499720083</c:v>
                </c:pt>
                <c:pt idx="15">
                  <c:v>52.412224307258484</c:v>
                </c:pt>
                <c:pt idx="16">
                  <c:v>0</c:v>
                </c:pt>
                <c:pt idx="17">
                  <c:v>0</c:v>
                </c:pt>
                <c:pt idx="18">
                  <c:v>0</c:v>
                </c:pt>
                <c:pt idx="19">
                  <c:v>0</c:v>
                </c:pt>
                <c:pt idx="20">
                  <c:v>0</c:v>
                </c:pt>
                <c:pt idx="21">
                  <c:v>0</c:v>
                </c:pt>
                <c:pt idx="22">
                  <c:v>0</c:v>
                </c:pt>
              </c:numCache>
            </c:numRef>
          </c:val>
          <c:extLst>
            <c:ext xmlns:c16="http://schemas.microsoft.com/office/drawing/2014/chart" uri="{C3380CC4-5D6E-409C-BE32-E72D297353CC}">
              <c16:uniqueId val="{00000000-4F5A-4D7D-9DFF-1E770D12A74F}"/>
            </c:ext>
          </c:extLst>
        </c:ser>
        <c:dLbls>
          <c:showLegendKey val="0"/>
          <c:showVal val="0"/>
          <c:showCatName val="0"/>
          <c:showSerName val="0"/>
          <c:showPercent val="0"/>
          <c:showBubbleSize val="0"/>
        </c:dLbls>
        <c:gapWidth val="30"/>
        <c:overlap val="100"/>
        <c:axId val="1366545119"/>
        <c:axId val="1366538047"/>
      </c:barChart>
      <c:catAx>
        <c:axId val="136654511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38047"/>
        <c:crosses val="autoZero"/>
        <c:auto val="1"/>
        <c:lblAlgn val="ctr"/>
        <c:lblOffset val="100"/>
        <c:noMultiLvlLbl val="0"/>
      </c:catAx>
      <c:valAx>
        <c:axId val="1366538047"/>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r>
                  <a:rPr lang="en-US"/>
                  <a:t>EV Battery Discharging-V2G</a:t>
                </a:r>
                <a:r>
                  <a:rPr lang="en-US" baseline="0"/>
                  <a:t> </a:t>
                </a:r>
              </a:p>
              <a:p>
                <a:pPr>
                  <a:defRPr/>
                </a:pPr>
                <a:r>
                  <a:rPr lang="en-US"/>
                  <a:t>[kWh]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Arial" panose="020B0604020202020204" pitchFamily="34" charset="0"/>
              </a:defRPr>
            </a:pPr>
            <a:endParaRPr lang="en-US"/>
          </a:p>
        </c:txPr>
        <c:crossAx val="136654511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latin typeface="+mn-lt"/>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261146184365243"/>
          <c:y val="0.10714654062551124"/>
          <c:w val="0.78907894678164281"/>
          <c:h val="0.6926266457546465"/>
        </c:manualLayout>
      </c:layout>
      <c:lineChart>
        <c:grouping val="standard"/>
        <c:varyColors val="0"/>
        <c:ser>
          <c:idx val="0"/>
          <c:order val="0"/>
          <c:spPr>
            <a:ln w="19050" cap="rnd">
              <a:solidFill>
                <a:srgbClr val="4472C4"/>
              </a:solidFill>
              <a:round/>
            </a:ln>
            <a:effectLst/>
          </c:spPr>
          <c:marker>
            <c:symbol val="none"/>
          </c:marker>
          <c:cat>
            <c:numRef>
              <c:f>'Load Profile - Input'!$S$63:$S$86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Input'!$U$63:$U$86</c:f>
              <c:numCache>
                <c:formatCode>General</c:formatCode>
                <c:ptCount val="24"/>
                <c:pt idx="0">
                  <c:v>0</c:v>
                </c:pt>
                <c:pt idx="1">
                  <c:v>0</c:v>
                </c:pt>
                <c:pt idx="2">
                  <c:v>0</c:v>
                </c:pt>
                <c:pt idx="3">
                  <c:v>0</c:v>
                </c:pt>
                <c:pt idx="4">
                  <c:v>0</c:v>
                </c:pt>
                <c:pt idx="5">
                  <c:v>2.6547945205479439E-5</c:v>
                </c:pt>
                <c:pt idx="6">
                  <c:v>2.3808167123287659E-2</c:v>
                </c:pt>
                <c:pt idx="7">
                  <c:v>0.14989587945205463</c:v>
                </c:pt>
                <c:pt idx="8">
                  <c:v>0.32585803013698628</c:v>
                </c:pt>
                <c:pt idx="9">
                  <c:v>0.49263660821917832</c:v>
                </c:pt>
                <c:pt idx="10">
                  <c:v>0.61759699178082195</c:v>
                </c:pt>
                <c:pt idx="11">
                  <c:v>0.69778720821917839</c:v>
                </c:pt>
                <c:pt idx="12">
                  <c:v>0.71350138904109617</c:v>
                </c:pt>
                <c:pt idx="13">
                  <c:v>0.659540739726027</c:v>
                </c:pt>
                <c:pt idx="14">
                  <c:v>0.55351519452054843</c:v>
                </c:pt>
                <c:pt idx="15">
                  <c:v>0.40566219726027408</c:v>
                </c:pt>
                <c:pt idx="16">
                  <c:v>0.23859503561643866</c:v>
                </c:pt>
                <c:pt idx="17">
                  <c:v>8.4590353424657511E-2</c:v>
                </c:pt>
                <c:pt idx="18">
                  <c:v>5.8066191780821886E-3</c:v>
                </c:pt>
                <c:pt idx="19">
                  <c:v>0</c:v>
                </c:pt>
                <c:pt idx="20">
                  <c:v>0</c:v>
                </c:pt>
                <c:pt idx="21">
                  <c:v>0</c:v>
                </c:pt>
                <c:pt idx="22">
                  <c:v>0</c:v>
                </c:pt>
                <c:pt idx="23">
                  <c:v>0</c:v>
                </c:pt>
              </c:numCache>
            </c:numRef>
          </c:val>
          <c:smooth val="0"/>
          <c:extLst>
            <c:ext xmlns:c16="http://schemas.microsoft.com/office/drawing/2014/chart" uri="{C3380CC4-5D6E-409C-BE32-E72D297353CC}">
              <c16:uniqueId val="{00000000-8666-49D1-815A-47FDFFB8FD24}"/>
            </c:ext>
          </c:extLst>
        </c:ser>
        <c:dLbls>
          <c:showLegendKey val="0"/>
          <c:showVal val="0"/>
          <c:showCatName val="0"/>
          <c:showSerName val="0"/>
          <c:showPercent val="0"/>
          <c:showBubbleSize val="0"/>
        </c:dLbls>
        <c:smooth val="0"/>
        <c:axId val="910861232"/>
        <c:axId val="910863408"/>
      </c:lineChart>
      <c:catAx>
        <c:axId val="91086123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smtClean="0"/>
                  <a:t>Hour of the day</a:t>
                </a:r>
                <a:endParaRPr lang="en-US" sz="1100" dirty="0"/>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3408"/>
        <c:crosses val="autoZero"/>
        <c:auto val="1"/>
        <c:lblAlgn val="ctr"/>
        <c:lblOffset val="100"/>
        <c:noMultiLvlLbl val="0"/>
      </c:catAx>
      <c:valAx>
        <c:axId val="910863408"/>
        <c:scaling>
          <c:orientation val="minMax"/>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Solar irradiation [kW/m</a:t>
                </a:r>
                <a:r>
                  <a:rPr lang="en-US" sz="1100" baseline="30000"/>
                  <a:t>2</a:t>
                </a:r>
                <a:r>
                  <a:rPr lang="en-US" sz="1100"/>
                  <a:t>]</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1232"/>
        <c:crosses val="autoZero"/>
        <c:crossBetween val="between"/>
      </c:valAx>
      <c:spPr>
        <a:noFill/>
        <a:ln w="19050">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'2_CostDistribution'!$A$2</c:f>
              <c:strCache>
                <c:ptCount val="1"/>
                <c:pt idx="0">
                  <c:v>CAPEX (Solar PV)</c:v>
                </c:pt>
              </c:strCache>
            </c:strRef>
          </c:tx>
          <c:spPr>
            <a:solidFill>
              <a:schemeClr val="accent1"/>
            </a:solidFill>
            <a:ln>
              <a:noFill/>
            </a:ln>
            <a:effectLst/>
          </c:spPr>
          <c:invertIfNegative val="0"/>
          <c:val>
            <c:numRef>
              <c:f>'2_CostDistribution'!$B$2</c:f>
              <c:numCache>
                <c:formatCode>General</c:formatCode>
                <c:ptCount val="1"/>
                <c:pt idx="0">
                  <c:v>12469.916850417798</c:v>
                </c:pt>
              </c:numCache>
            </c:numRef>
          </c:val>
          <c:extLst>
            <c:ext xmlns:c16="http://schemas.microsoft.com/office/drawing/2014/chart" uri="{C3380CC4-5D6E-409C-BE32-E72D297353CC}">
              <c16:uniqueId val="{00000000-BC27-45F1-937B-6ADEB72CF879}"/>
            </c:ext>
          </c:extLst>
        </c:ser>
        <c:ser>
          <c:idx val="1"/>
          <c:order val="1"/>
          <c:tx>
            <c:strRef>
              <c:f>'2_CostDistribution'!$A$3</c:f>
              <c:strCache>
                <c:ptCount val="1"/>
                <c:pt idx="0">
                  <c:v>CAPEX (Wind Turbine)</c:v>
                </c:pt>
              </c:strCache>
            </c:strRef>
          </c:tx>
          <c:spPr>
            <a:solidFill>
              <a:schemeClr val="accent2"/>
            </a:solidFill>
            <a:ln>
              <a:noFill/>
            </a:ln>
            <a:effectLst/>
          </c:spPr>
          <c:invertIfNegative val="0"/>
          <c:val>
            <c:numRef>
              <c:f>'2_CostDistribution'!$B$3</c:f>
              <c:numCache>
                <c:formatCode>General</c:formatCode>
                <c:ptCount val="1"/>
                <c:pt idx="0">
                  <c:v>0</c:v>
                </c:pt>
              </c:numCache>
            </c:numRef>
          </c:val>
          <c:extLst>
            <c:ext xmlns:c16="http://schemas.microsoft.com/office/drawing/2014/chart" uri="{C3380CC4-5D6E-409C-BE32-E72D297353CC}">
              <c16:uniqueId val="{00000001-BC27-45F1-937B-6ADEB72CF879}"/>
            </c:ext>
          </c:extLst>
        </c:ser>
        <c:ser>
          <c:idx val="2"/>
          <c:order val="2"/>
          <c:tx>
            <c:strRef>
              <c:f>'2_CostDistribution'!$A$4</c:f>
              <c:strCache>
                <c:ptCount val="1"/>
                <c:pt idx="0">
                  <c:v>CAPEX (Inverter)</c:v>
                </c:pt>
              </c:strCache>
            </c:strRef>
          </c:tx>
          <c:spPr>
            <a:solidFill>
              <a:schemeClr val="accent3"/>
            </a:solidFill>
            <a:ln>
              <a:noFill/>
            </a:ln>
            <a:effectLst/>
          </c:spPr>
          <c:invertIfNegative val="0"/>
          <c:val>
            <c:numRef>
              <c:f>'2_CostDistribution'!$B$4</c:f>
              <c:numCache>
                <c:formatCode>General</c:formatCode>
                <c:ptCount val="1"/>
                <c:pt idx="0">
                  <c:v>1920.0329994507931</c:v>
                </c:pt>
              </c:numCache>
            </c:numRef>
          </c:val>
          <c:extLst>
            <c:ext xmlns:c16="http://schemas.microsoft.com/office/drawing/2014/chart" uri="{C3380CC4-5D6E-409C-BE32-E72D297353CC}">
              <c16:uniqueId val="{00000002-BC27-45F1-937B-6ADEB72CF879}"/>
            </c:ext>
          </c:extLst>
        </c:ser>
        <c:ser>
          <c:idx val="3"/>
          <c:order val="3"/>
          <c:tx>
            <c:strRef>
              <c:f>'2_CostDistribution'!$A$5</c:f>
              <c:strCache>
                <c:ptCount val="1"/>
                <c:pt idx="0">
                  <c:v>CAPEX (Rectifier)</c:v>
                </c:pt>
              </c:strCache>
            </c:strRef>
          </c:tx>
          <c:spPr>
            <a:solidFill>
              <a:schemeClr val="accent4"/>
            </a:solidFill>
            <a:ln>
              <a:noFill/>
            </a:ln>
            <a:effectLst/>
          </c:spPr>
          <c:invertIfNegative val="0"/>
          <c:val>
            <c:numRef>
              <c:f>'2_CostDistribution'!$B$5</c:f>
              <c:numCache>
                <c:formatCode>General</c:formatCode>
                <c:ptCount val="1"/>
                <c:pt idx="0">
                  <c:v>0</c:v>
                </c:pt>
              </c:numCache>
            </c:numRef>
          </c:val>
          <c:extLst>
            <c:ext xmlns:c16="http://schemas.microsoft.com/office/drawing/2014/chart" uri="{C3380CC4-5D6E-409C-BE32-E72D297353CC}">
              <c16:uniqueId val="{00000003-BC27-45F1-937B-6ADEB72CF879}"/>
            </c:ext>
          </c:extLst>
        </c:ser>
        <c:ser>
          <c:idx val="4"/>
          <c:order val="4"/>
          <c:tx>
            <c:strRef>
              <c:f>'2_CostDistribution'!$A$6</c:f>
              <c:strCache>
                <c:ptCount val="1"/>
                <c:pt idx="0">
                  <c:v>CAPEX (Battery-Energy)</c:v>
                </c:pt>
              </c:strCache>
            </c:strRef>
          </c:tx>
          <c:spPr>
            <a:solidFill>
              <a:schemeClr val="accent5"/>
            </a:solidFill>
            <a:ln>
              <a:noFill/>
            </a:ln>
            <a:effectLst/>
          </c:spPr>
          <c:invertIfNegative val="0"/>
          <c:val>
            <c:numRef>
              <c:f>'2_CostDistribution'!$B$6</c:f>
              <c:numCache>
                <c:formatCode>General</c:formatCode>
                <c:ptCount val="1"/>
                <c:pt idx="0">
                  <c:v>1365.4694690698987</c:v>
                </c:pt>
              </c:numCache>
            </c:numRef>
          </c:val>
          <c:extLst>
            <c:ext xmlns:c16="http://schemas.microsoft.com/office/drawing/2014/chart" uri="{C3380CC4-5D6E-409C-BE32-E72D297353CC}">
              <c16:uniqueId val="{00000004-BC27-45F1-937B-6ADEB72CF879}"/>
            </c:ext>
          </c:extLst>
        </c:ser>
        <c:ser>
          <c:idx val="5"/>
          <c:order val="5"/>
          <c:tx>
            <c:strRef>
              <c:f>'2_CostDistribution'!$A$7</c:f>
              <c:strCache>
                <c:ptCount val="1"/>
                <c:pt idx="0">
                  <c:v>CAPEX (Battery-Power)</c:v>
                </c:pt>
              </c:strCache>
            </c:strRef>
          </c:tx>
          <c:spPr>
            <a:solidFill>
              <a:schemeClr val="accent6"/>
            </a:solidFill>
            <a:ln>
              <a:noFill/>
            </a:ln>
            <a:effectLst/>
          </c:spPr>
          <c:invertIfNegative val="0"/>
          <c:val>
            <c:numRef>
              <c:f>'2_CostDistribution'!$B$7</c:f>
              <c:numCache>
                <c:formatCode>General</c:formatCode>
                <c:ptCount val="1"/>
                <c:pt idx="0">
                  <c:v>6108.0947967561488</c:v>
                </c:pt>
              </c:numCache>
            </c:numRef>
          </c:val>
          <c:extLst>
            <c:ext xmlns:c16="http://schemas.microsoft.com/office/drawing/2014/chart" uri="{C3380CC4-5D6E-409C-BE32-E72D297353CC}">
              <c16:uniqueId val="{00000005-BC27-45F1-937B-6ADEB72CF879}"/>
            </c:ext>
          </c:extLst>
        </c:ser>
        <c:ser>
          <c:idx val="6"/>
          <c:order val="6"/>
          <c:tx>
            <c:strRef>
              <c:f>'2_CostDistribution'!$A$8</c:f>
              <c:strCache>
                <c:ptCount val="1"/>
                <c:pt idx="0">
                  <c:v>CAPEX (Land)</c:v>
                </c:pt>
              </c:strCache>
            </c:strRef>
          </c:tx>
          <c:spPr>
            <a:solidFill>
              <a:schemeClr val="accent1">
                <a:lumMod val="60000"/>
              </a:schemeClr>
            </a:solidFill>
            <a:ln>
              <a:noFill/>
            </a:ln>
            <a:effectLst/>
          </c:spPr>
          <c:invertIfNegative val="0"/>
          <c:val>
            <c:numRef>
              <c:f>'2_CostDistribution'!$B$8</c:f>
              <c:numCache>
                <c:formatCode>General</c:formatCode>
                <c:ptCount val="1"/>
                <c:pt idx="0">
                  <c:v>0</c:v>
                </c:pt>
              </c:numCache>
            </c:numRef>
          </c:val>
          <c:extLst>
            <c:ext xmlns:c16="http://schemas.microsoft.com/office/drawing/2014/chart" uri="{C3380CC4-5D6E-409C-BE32-E72D297353CC}">
              <c16:uniqueId val="{00000006-BC27-45F1-937B-6ADEB72CF879}"/>
            </c:ext>
          </c:extLst>
        </c:ser>
        <c:ser>
          <c:idx val="7"/>
          <c:order val="7"/>
          <c:tx>
            <c:strRef>
              <c:f>'2_CostDistribution'!$A$9</c:f>
              <c:strCache>
                <c:ptCount val="1"/>
                <c:pt idx="0">
                  <c:v>CAPEX (EV)</c:v>
                </c:pt>
              </c:strCache>
            </c:strRef>
          </c:tx>
          <c:spPr>
            <a:solidFill>
              <a:schemeClr val="accent2">
                <a:lumMod val="60000"/>
              </a:schemeClr>
            </a:solidFill>
            <a:ln>
              <a:noFill/>
            </a:ln>
            <a:effectLst/>
          </c:spPr>
          <c:invertIfNegative val="0"/>
          <c:val>
            <c:numRef>
              <c:f>'2_CostDistribution'!$B$9</c:f>
              <c:numCache>
                <c:formatCode>General</c:formatCode>
                <c:ptCount val="1"/>
                <c:pt idx="0">
                  <c:v>468922.02642063802</c:v>
                </c:pt>
              </c:numCache>
            </c:numRef>
          </c:val>
          <c:extLst>
            <c:ext xmlns:c16="http://schemas.microsoft.com/office/drawing/2014/chart" uri="{C3380CC4-5D6E-409C-BE32-E72D297353CC}">
              <c16:uniqueId val="{00000007-BC27-45F1-937B-6ADEB72CF879}"/>
            </c:ext>
          </c:extLst>
        </c:ser>
        <c:ser>
          <c:idx val="8"/>
          <c:order val="8"/>
          <c:tx>
            <c:strRef>
              <c:f>'2_CostDistribution'!$A$10</c:f>
              <c:strCache>
                <c:ptCount val="1"/>
                <c:pt idx="0">
                  <c:v>CAPEX (EV Battery)</c:v>
                </c:pt>
              </c:strCache>
            </c:strRef>
          </c:tx>
          <c:spPr>
            <a:solidFill>
              <a:schemeClr val="accent3">
                <a:lumMod val="60000"/>
              </a:schemeClr>
            </a:solidFill>
            <a:ln>
              <a:noFill/>
            </a:ln>
            <a:effectLst/>
          </c:spPr>
          <c:invertIfNegative val="0"/>
          <c:val>
            <c:numRef>
              <c:f>'2_CostDistribution'!$B$10</c:f>
              <c:numCache>
                <c:formatCode>General</c:formatCode>
                <c:ptCount val="1"/>
                <c:pt idx="0">
                  <c:v>58615.25330257976</c:v>
                </c:pt>
              </c:numCache>
            </c:numRef>
          </c:val>
          <c:extLst>
            <c:ext xmlns:c16="http://schemas.microsoft.com/office/drawing/2014/chart" uri="{C3380CC4-5D6E-409C-BE32-E72D297353CC}">
              <c16:uniqueId val="{00000008-BC27-45F1-937B-6ADEB72CF879}"/>
            </c:ext>
          </c:extLst>
        </c:ser>
        <c:ser>
          <c:idx val="9"/>
          <c:order val="9"/>
          <c:tx>
            <c:strRef>
              <c:f>'2_CostDistribution'!$A$11</c:f>
              <c:strCache>
                <c:ptCount val="1"/>
                <c:pt idx="0">
                  <c:v>OPEX (Solar PV)</c:v>
                </c:pt>
              </c:strCache>
            </c:strRef>
          </c:tx>
          <c:spPr>
            <a:solidFill>
              <a:schemeClr val="accent4">
                <a:lumMod val="60000"/>
              </a:schemeClr>
            </a:solidFill>
            <a:ln>
              <a:noFill/>
            </a:ln>
            <a:effectLst/>
          </c:spPr>
          <c:invertIfNegative val="0"/>
          <c:val>
            <c:numRef>
              <c:f>'2_CostDistribution'!$B$11</c:f>
              <c:numCache>
                <c:formatCode>General</c:formatCode>
                <c:ptCount val="1"/>
                <c:pt idx="0">
                  <c:v>1855.2087445406141</c:v>
                </c:pt>
              </c:numCache>
            </c:numRef>
          </c:val>
          <c:extLst>
            <c:ext xmlns:c16="http://schemas.microsoft.com/office/drawing/2014/chart" uri="{C3380CC4-5D6E-409C-BE32-E72D297353CC}">
              <c16:uniqueId val="{00000009-BC27-45F1-937B-6ADEB72CF879}"/>
            </c:ext>
          </c:extLst>
        </c:ser>
        <c:ser>
          <c:idx val="10"/>
          <c:order val="10"/>
          <c:tx>
            <c:strRef>
              <c:f>'2_CostDistribution'!$A$12</c:f>
              <c:strCache>
                <c:ptCount val="1"/>
                <c:pt idx="0">
                  <c:v>OPEX (Wind Turbine)</c:v>
                </c:pt>
              </c:strCache>
            </c:strRef>
          </c:tx>
          <c:spPr>
            <a:solidFill>
              <a:schemeClr val="accent5">
                <a:lumMod val="60000"/>
              </a:schemeClr>
            </a:solidFill>
            <a:ln>
              <a:noFill/>
            </a:ln>
            <a:effectLst/>
          </c:spPr>
          <c:invertIfNegative val="0"/>
          <c:val>
            <c:numRef>
              <c:f>'2_CostDistribution'!$B$12</c:f>
              <c:numCache>
                <c:formatCode>General</c:formatCode>
                <c:ptCount val="1"/>
                <c:pt idx="0">
                  <c:v>0</c:v>
                </c:pt>
              </c:numCache>
            </c:numRef>
          </c:val>
          <c:extLst>
            <c:ext xmlns:c16="http://schemas.microsoft.com/office/drawing/2014/chart" uri="{C3380CC4-5D6E-409C-BE32-E72D297353CC}">
              <c16:uniqueId val="{0000000A-BC27-45F1-937B-6ADEB72CF879}"/>
            </c:ext>
          </c:extLst>
        </c:ser>
        <c:ser>
          <c:idx val="11"/>
          <c:order val="11"/>
          <c:tx>
            <c:strRef>
              <c:f>'2_CostDistribution'!$A$13</c:f>
              <c:strCache>
                <c:ptCount val="1"/>
                <c:pt idx="0">
                  <c:v>OPEX (Battery-Power)</c:v>
                </c:pt>
              </c:strCache>
            </c:strRef>
          </c:tx>
          <c:spPr>
            <a:solidFill>
              <a:schemeClr val="accent6">
                <a:lumMod val="60000"/>
              </a:schemeClr>
            </a:solidFill>
            <a:ln>
              <a:noFill/>
            </a:ln>
            <a:effectLst/>
          </c:spPr>
          <c:invertIfNegative val="0"/>
          <c:val>
            <c:numRef>
              <c:f>'2_CostDistribution'!$B$13</c:f>
              <c:numCache>
                <c:formatCode>General</c:formatCode>
                <c:ptCount val="1"/>
                <c:pt idx="0">
                  <c:v>377.55245967267672</c:v>
                </c:pt>
              </c:numCache>
            </c:numRef>
          </c:val>
          <c:extLst>
            <c:ext xmlns:c16="http://schemas.microsoft.com/office/drawing/2014/chart" uri="{C3380CC4-5D6E-409C-BE32-E72D297353CC}">
              <c16:uniqueId val="{0000000B-BC27-45F1-937B-6ADEB72CF879}"/>
            </c:ext>
          </c:extLst>
        </c:ser>
        <c:ser>
          <c:idx val="12"/>
          <c:order val="12"/>
          <c:tx>
            <c:strRef>
              <c:f>'2_CostDistribution'!$A$14</c:f>
              <c:strCache>
                <c:ptCount val="1"/>
                <c:pt idx="0">
                  <c:v>OPEX (EV)</c:v>
                </c:pt>
              </c:strCache>
            </c:strRef>
          </c:tx>
          <c:spPr>
            <a:solidFill>
              <a:schemeClr val="accent1">
                <a:lumMod val="80000"/>
                <a:lumOff val="20000"/>
              </a:schemeClr>
            </a:solidFill>
            <a:ln>
              <a:noFill/>
            </a:ln>
            <a:effectLst/>
          </c:spPr>
          <c:invertIfNegative val="0"/>
          <c:val>
            <c:numRef>
              <c:f>'2_CostDistribution'!$B$14</c:f>
              <c:numCache>
                <c:formatCode>General</c:formatCode>
                <c:ptCount val="1"/>
                <c:pt idx="0">
                  <c:v>50000</c:v>
                </c:pt>
              </c:numCache>
            </c:numRef>
          </c:val>
          <c:extLst>
            <c:ext xmlns:c16="http://schemas.microsoft.com/office/drawing/2014/chart" uri="{C3380CC4-5D6E-409C-BE32-E72D297353CC}">
              <c16:uniqueId val="{0000000C-BC27-45F1-937B-6ADEB72CF879}"/>
            </c:ext>
          </c:extLst>
        </c:ser>
        <c:ser>
          <c:idx val="13"/>
          <c:order val="13"/>
          <c:tx>
            <c:strRef>
              <c:f>'2_CostDistribution'!$A$15</c:f>
              <c:strCache>
                <c:ptCount val="1"/>
                <c:pt idx="0">
                  <c:v>Grid Electricity Cost</c:v>
                </c:pt>
              </c:strCache>
            </c:strRef>
          </c:tx>
          <c:spPr>
            <a:solidFill>
              <a:schemeClr val="accent2">
                <a:lumMod val="80000"/>
                <a:lumOff val="20000"/>
              </a:schemeClr>
            </a:solidFill>
            <a:ln>
              <a:noFill/>
            </a:ln>
            <a:effectLst/>
          </c:spPr>
          <c:invertIfNegative val="0"/>
          <c:val>
            <c:numRef>
              <c:f>'2_CostDistribution'!$B$15</c:f>
              <c:numCache>
                <c:formatCode>General</c:formatCode>
                <c:ptCount val="1"/>
                <c:pt idx="0">
                  <c:v>203009.403477485</c:v>
                </c:pt>
              </c:numCache>
            </c:numRef>
          </c:val>
          <c:extLst>
            <c:ext xmlns:c16="http://schemas.microsoft.com/office/drawing/2014/chart" uri="{C3380CC4-5D6E-409C-BE32-E72D297353CC}">
              <c16:uniqueId val="{0000000D-BC27-45F1-937B-6ADEB72CF879}"/>
            </c:ext>
          </c:extLst>
        </c:ser>
        <c:ser>
          <c:idx val="14"/>
          <c:order val="14"/>
          <c:tx>
            <c:strRef>
              <c:f>'2_CostDistribution'!$A$16</c:f>
              <c:strCache>
                <c:ptCount val="1"/>
                <c:pt idx="0">
                  <c:v>Revenue (V2G)</c:v>
                </c:pt>
              </c:strCache>
            </c:strRef>
          </c:tx>
          <c:spPr>
            <a:solidFill>
              <a:schemeClr val="accent3">
                <a:lumMod val="80000"/>
                <a:lumOff val="20000"/>
              </a:schemeClr>
            </a:solidFill>
            <a:ln>
              <a:noFill/>
            </a:ln>
            <a:effectLst/>
          </c:spPr>
          <c:invertIfNegative val="0"/>
          <c:val>
            <c:numRef>
              <c:f>'2_CostDistribution'!$B$16</c:f>
              <c:numCache>
                <c:formatCode>General</c:formatCode>
                <c:ptCount val="1"/>
                <c:pt idx="0">
                  <c:v>-54010.638841268839</c:v>
                </c:pt>
              </c:numCache>
            </c:numRef>
          </c:val>
          <c:extLst>
            <c:ext xmlns:c16="http://schemas.microsoft.com/office/drawing/2014/chart" uri="{C3380CC4-5D6E-409C-BE32-E72D297353CC}">
              <c16:uniqueId val="{0000000E-BC27-45F1-937B-6ADEB72CF879}"/>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System Cost [USD/year]</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'2_CostDistribution'!$D$2</c:f>
              <c:strCache>
                <c:ptCount val="1"/>
                <c:pt idx="0">
                  <c:v>CAPEX (Solar PV)</c:v>
                </c:pt>
              </c:strCache>
            </c:strRef>
          </c:tx>
          <c:spPr>
            <a:solidFill>
              <a:schemeClr val="accent1"/>
            </a:solidFill>
            <a:ln>
              <a:noFill/>
            </a:ln>
            <a:effectLst/>
          </c:spPr>
          <c:invertIfNegative val="0"/>
          <c:val>
            <c:numRef>
              <c:f>'2_CostDistribution'!$E$2</c:f>
              <c:numCache>
                <c:formatCode>General</c:formatCode>
                <c:ptCount val="1"/>
                <c:pt idx="0">
                  <c:v>5.0242663160052735E-3</c:v>
                </c:pt>
              </c:numCache>
            </c:numRef>
          </c:val>
          <c:extLst>
            <c:ext xmlns:c16="http://schemas.microsoft.com/office/drawing/2014/chart" uri="{C3380CC4-5D6E-409C-BE32-E72D297353CC}">
              <c16:uniqueId val="{00000000-6F3E-4E18-8EA1-E71F3E8E3768}"/>
            </c:ext>
          </c:extLst>
        </c:ser>
        <c:ser>
          <c:idx val="1"/>
          <c:order val="1"/>
          <c:tx>
            <c:strRef>
              <c:f>'2_CostDistribution'!$D$3</c:f>
              <c:strCache>
                <c:ptCount val="1"/>
                <c:pt idx="0">
                  <c:v>CAPEX (Wind Turbine)</c:v>
                </c:pt>
              </c:strCache>
            </c:strRef>
          </c:tx>
          <c:spPr>
            <a:solidFill>
              <a:schemeClr val="accent2"/>
            </a:solidFill>
            <a:ln>
              <a:noFill/>
            </a:ln>
            <a:effectLst/>
          </c:spPr>
          <c:invertIfNegative val="0"/>
          <c:val>
            <c:numRef>
              <c:f>'2_CostDistribution'!$E$3</c:f>
              <c:numCache>
                <c:formatCode>General</c:formatCode>
                <c:ptCount val="1"/>
                <c:pt idx="0">
                  <c:v>0</c:v>
                </c:pt>
              </c:numCache>
            </c:numRef>
          </c:val>
          <c:extLst>
            <c:ext xmlns:c16="http://schemas.microsoft.com/office/drawing/2014/chart" uri="{C3380CC4-5D6E-409C-BE32-E72D297353CC}">
              <c16:uniqueId val="{00000001-6F3E-4E18-8EA1-E71F3E8E3768}"/>
            </c:ext>
          </c:extLst>
        </c:ser>
        <c:ser>
          <c:idx val="2"/>
          <c:order val="2"/>
          <c:tx>
            <c:strRef>
              <c:f>'2_CostDistribution'!$D$4</c:f>
              <c:strCache>
                <c:ptCount val="1"/>
                <c:pt idx="0">
                  <c:v>CAPEX (Inverter)</c:v>
                </c:pt>
              </c:strCache>
            </c:strRef>
          </c:tx>
          <c:spPr>
            <a:solidFill>
              <a:schemeClr val="accent3"/>
            </a:solidFill>
            <a:ln>
              <a:noFill/>
            </a:ln>
            <a:effectLst/>
          </c:spPr>
          <c:invertIfNegative val="0"/>
          <c:val>
            <c:numRef>
              <c:f>'2_CostDistribution'!$E$4</c:f>
              <c:numCache>
                <c:formatCode>General</c:formatCode>
                <c:ptCount val="1"/>
                <c:pt idx="0">
                  <c:v>7.7360236162568976E-4</c:v>
                </c:pt>
              </c:numCache>
            </c:numRef>
          </c:val>
          <c:extLst>
            <c:ext xmlns:c16="http://schemas.microsoft.com/office/drawing/2014/chart" uri="{C3380CC4-5D6E-409C-BE32-E72D297353CC}">
              <c16:uniqueId val="{00000002-6F3E-4E18-8EA1-E71F3E8E3768}"/>
            </c:ext>
          </c:extLst>
        </c:ser>
        <c:ser>
          <c:idx val="3"/>
          <c:order val="3"/>
          <c:tx>
            <c:strRef>
              <c:f>'2_CostDistribution'!$D$5</c:f>
              <c:strCache>
                <c:ptCount val="1"/>
                <c:pt idx="0">
                  <c:v>CAPEX (Rectifier)</c:v>
                </c:pt>
              </c:strCache>
            </c:strRef>
          </c:tx>
          <c:spPr>
            <a:solidFill>
              <a:schemeClr val="accent4"/>
            </a:solidFill>
            <a:ln>
              <a:noFill/>
            </a:ln>
            <a:effectLst/>
          </c:spPr>
          <c:invertIfNegative val="0"/>
          <c:val>
            <c:numRef>
              <c:f>'2_CostDistribution'!$E$5</c:f>
              <c:numCache>
                <c:formatCode>General</c:formatCode>
                <c:ptCount val="1"/>
                <c:pt idx="0">
                  <c:v>0</c:v>
                </c:pt>
              </c:numCache>
            </c:numRef>
          </c:val>
          <c:extLst>
            <c:ext xmlns:c16="http://schemas.microsoft.com/office/drawing/2014/chart" uri="{C3380CC4-5D6E-409C-BE32-E72D297353CC}">
              <c16:uniqueId val="{00000003-6F3E-4E18-8EA1-E71F3E8E3768}"/>
            </c:ext>
          </c:extLst>
        </c:ser>
        <c:ser>
          <c:idx val="4"/>
          <c:order val="4"/>
          <c:tx>
            <c:strRef>
              <c:f>'2_CostDistribution'!$D$6</c:f>
              <c:strCache>
                <c:ptCount val="1"/>
                <c:pt idx="0">
                  <c:v>CAPEX (Battery-Energy)</c:v>
                </c:pt>
              </c:strCache>
            </c:strRef>
          </c:tx>
          <c:spPr>
            <a:solidFill>
              <a:schemeClr val="accent5"/>
            </a:solidFill>
            <a:ln>
              <a:noFill/>
            </a:ln>
            <a:effectLst/>
          </c:spPr>
          <c:invertIfNegative val="0"/>
          <c:val>
            <c:numRef>
              <c:f>'2_CostDistribution'!$E$6</c:f>
              <c:numCache>
                <c:formatCode>General</c:formatCode>
                <c:ptCount val="1"/>
                <c:pt idx="0">
                  <c:v>5.5016263069562006E-4</c:v>
                </c:pt>
              </c:numCache>
            </c:numRef>
          </c:val>
          <c:extLst>
            <c:ext xmlns:c16="http://schemas.microsoft.com/office/drawing/2014/chart" uri="{C3380CC4-5D6E-409C-BE32-E72D297353CC}">
              <c16:uniqueId val="{00000004-6F3E-4E18-8EA1-E71F3E8E3768}"/>
            </c:ext>
          </c:extLst>
        </c:ser>
        <c:ser>
          <c:idx val="5"/>
          <c:order val="5"/>
          <c:tx>
            <c:strRef>
              <c:f>'2_CostDistribution'!$D$7</c:f>
              <c:strCache>
                <c:ptCount val="1"/>
                <c:pt idx="0">
                  <c:v>CAPEX (Battery-Power)</c:v>
                </c:pt>
              </c:strCache>
            </c:strRef>
          </c:tx>
          <c:spPr>
            <a:solidFill>
              <a:schemeClr val="accent6"/>
            </a:solidFill>
            <a:ln>
              <a:noFill/>
            </a:ln>
            <a:effectLst/>
          </c:spPr>
          <c:invertIfNegative val="0"/>
          <c:val>
            <c:numRef>
              <c:f>'2_CostDistribution'!$E$7</c:f>
              <c:numCache>
                <c:formatCode>General</c:formatCode>
                <c:ptCount val="1"/>
                <c:pt idx="0">
                  <c:v>2.4610184101813625E-3</c:v>
                </c:pt>
              </c:numCache>
            </c:numRef>
          </c:val>
          <c:extLst>
            <c:ext xmlns:c16="http://schemas.microsoft.com/office/drawing/2014/chart" uri="{C3380CC4-5D6E-409C-BE32-E72D297353CC}">
              <c16:uniqueId val="{00000005-6F3E-4E18-8EA1-E71F3E8E3768}"/>
            </c:ext>
          </c:extLst>
        </c:ser>
        <c:ser>
          <c:idx val="6"/>
          <c:order val="6"/>
          <c:tx>
            <c:strRef>
              <c:f>'2_CostDistribution'!$D$8</c:f>
              <c:strCache>
                <c:ptCount val="1"/>
                <c:pt idx="0">
                  <c:v>CAPEX (Land)</c:v>
                </c:pt>
              </c:strCache>
            </c:strRef>
          </c:tx>
          <c:spPr>
            <a:solidFill>
              <a:schemeClr val="accent1">
                <a:lumMod val="60000"/>
              </a:schemeClr>
            </a:solidFill>
            <a:ln>
              <a:noFill/>
            </a:ln>
            <a:effectLst/>
          </c:spPr>
          <c:invertIfNegative val="0"/>
          <c:val>
            <c:numRef>
              <c:f>'2_CostDistribution'!$E$8</c:f>
              <c:numCache>
                <c:formatCode>General</c:formatCode>
                <c:ptCount val="1"/>
                <c:pt idx="0">
                  <c:v>0</c:v>
                </c:pt>
              </c:numCache>
            </c:numRef>
          </c:val>
          <c:extLst>
            <c:ext xmlns:c16="http://schemas.microsoft.com/office/drawing/2014/chart" uri="{C3380CC4-5D6E-409C-BE32-E72D297353CC}">
              <c16:uniqueId val="{00000006-6F3E-4E18-8EA1-E71F3E8E3768}"/>
            </c:ext>
          </c:extLst>
        </c:ser>
        <c:ser>
          <c:idx val="7"/>
          <c:order val="7"/>
          <c:tx>
            <c:strRef>
              <c:f>'2_CostDistribution'!$D$9</c:f>
              <c:strCache>
                <c:ptCount val="1"/>
                <c:pt idx="0">
                  <c:v>OPEX (Solar PV)</c:v>
                </c:pt>
              </c:strCache>
            </c:strRef>
          </c:tx>
          <c:spPr>
            <a:solidFill>
              <a:schemeClr val="accent2">
                <a:lumMod val="60000"/>
              </a:schemeClr>
            </a:solidFill>
            <a:ln>
              <a:noFill/>
            </a:ln>
            <a:effectLst/>
          </c:spPr>
          <c:invertIfNegative val="0"/>
          <c:val>
            <c:numRef>
              <c:f>'2_CostDistribution'!$E$9</c:f>
              <c:numCache>
                <c:formatCode>General</c:formatCode>
                <c:ptCount val="1"/>
                <c:pt idx="0">
                  <c:v>7.4748395808601901E-4</c:v>
                </c:pt>
              </c:numCache>
            </c:numRef>
          </c:val>
          <c:extLst>
            <c:ext xmlns:c16="http://schemas.microsoft.com/office/drawing/2014/chart" uri="{C3380CC4-5D6E-409C-BE32-E72D297353CC}">
              <c16:uniqueId val="{00000007-6F3E-4E18-8EA1-E71F3E8E3768}"/>
            </c:ext>
          </c:extLst>
        </c:ser>
        <c:ser>
          <c:idx val="8"/>
          <c:order val="8"/>
          <c:tx>
            <c:strRef>
              <c:f>'2_CostDistribution'!$D$10</c:f>
              <c:strCache>
                <c:ptCount val="1"/>
                <c:pt idx="0">
                  <c:v>OPEX (Wind Turbine)</c:v>
                </c:pt>
              </c:strCache>
            </c:strRef>
          </c:tx>
          <c:spPr>
            <a:solidFill>
              <a:schemeClr val="accent3">
                <a:lumMod val="60000"/>
              </a:schemeClr>
            </a:solidFill>
            <a:ln>
              <a:noFill/>
            </a:ln>
            <a:effectLst/>
          </c:spPr>
          <c:invertIfNegative val="0"/>
          <c:val>
            <c:numRef>
              <c:f>'2_CostDistribution'!$E$10</c:f>
              <c:numCache>
                <c:formatCode>General</c:formatCode>
                <c:ptCount val="1"/>
                <c:pt idx="0">
                  <c:v>0</c:v>
                </c:pt>
              </c:numCache>
            </c:numRef>
          </c:val>
          <c:extLst>
            <c:ext xmlns:c16="http://schemas.microsoft.com/office/drawing/2014/chart" uri="{C3380CC4-5D6E-409C-BE32-E72D297353CC}">
              <c16:uniqueId val="{00000008-6F3E-4E18-8EA1-E71F3E8E3768}"/>
            </c:ext>
          </c:extLst>
        </c:ser>
        <c:ser>
          <c:idx val="9"/>
          <c:order val="9"/>
          <c:tx>
            <c:strRef>
              <c:f>'2_CostDistribution'!$D$11</c:f>
              <c:strCache>
                <c:ptCount val="1"/>
                <c:pt idx="0">
                  <c:v>OPEX (Battery-Power)</c:v>
                </c:pt>
              </c:strCache>
            </c:strRef>
          </c:tx>
          <c:spPr>
            <a:solidFill>
              <a:schemeClr val="accent4">
                <a:lumMod val="60000"/>
              </a:schemeClr>
            </a:solidFill>
            <a:ln>
              <a:noFill/>
            </a:ln>
            <a:effectLst/>
          </c:spPr>
          <c:invertIfNegative val="0"/>
          <c:val>
            <c:numRef>
              <c:f>'2_CostDistribution'!$E$11</c:f>
              <c:numCache>
                <c:formatCode>General</c:formatCode>
                <c:ptCount val="1"/>
                <c:pt idx="0">
                  <c:v>1.5212002841821784E-4</c:v>
                </c:pt>
              </c:numCache>
            </c:numRef>
          </c:val>
          <c:extLst>
            <c:ext xmlns:c16="http://schemas.microsoft.com/office/drawing/2014/chart" uri="{C3380CC4-5D6E-409C-BE32-E72D297353CC}">
              <c16:uniqueId val="{00000009-6F3E-4E18-8EA1-E71F3E8E3768}"/>
            </c:ext>
          </c:extLst>
        </c:ser>
        <c:ser>
          <c:idx val="10"/>
          <c:order val="10"/>
          <c:tx>
            <c:strRef>
              <c:f>'2_CostDistribution'!$D$12</c:f>
              <c:strCache>
                <c:ptCount val="1"/>
                <c:pt idx="0">
                  <c:v>Grid Electricity Cost</c:v>
                </c:pt>
              </c:strCache>
            </c:strRef>
          </c:tx>
          <c:spPr>
            <a:solidFill>
              <a:schemeClr val="accent5">
                <a:lumMod val="60000"/>
              </a:schemeClr>
            </a:solidFill>
            <a:ln>
              <a:noFill/>
            </a:ln>
            <a:effectLst/>
          </c:spPr>
          <c:invertIfNegative val="0"/>
          <c:val>
            <c:numRef>
              <c:f>'2_CostDistribution'!$E$12</c:f>
              <c:numCache>
                <c:formatCode>General</c:formatCode>
                <c:ptCount val="1"/>
                <c:pt idx="0">
                  <c:v>8.179471603213441E-2</c:v>
                </c:pt>
              </c:numCache>
            </c:numRef>
          </c:val>
          <c:extLst>
            <c:ext xmlns:c16="http://schemas.microsoft.com/office/drawing/2014/chart" uri="{C3380CC4-5D6E-409C-BE32-E72D297353CC}">
              <c16:uniqueId val="{0000000A-6F3E-4E18-8EA1-E71F3E8E3768}"/>
            </c:ext>
          </c:extLst>
        </c:ser>
        <c:ser>
          <c:idx val="11"/>
          <c:order val="11"/>
          <c:tx>
            <c:strRef>
              <c:f>'2_CostDistribution'!$D$13</c:f>
              <c:strCache>
                <c:ptCount val="1"/>
                <c:pt idx="0">
                  <c:v>Revenue (V2G)</c:v>
                </c:pt>
              </c:strCache>
            </c:strRef>
          </c:tx>
          <c:spPr>
            <a:solidFill>
              <a:schemeClr val="accent6">
                <a:lumMod val="60000"/>
              </a:schemeClr>
            </a:solidFill>
            <a:ln>
              <a:noFill/>
            </a:ln>
            <a:effectLst/>
          </c:spPr>
          <c:invertIfNegative val="0"/>
          <c:val>
            <c:numRef>
              <c:f>'2_CostDistribution'!$E$13</c:f>
              <c:numCache>
                <c:formatCode>General</c:formatCode>
                <c:ptCount val="1"/>
                <c:pt idx="0">
                  <c:v>-2.1761478981074459E-2</c:v>
                </c:pt>
              </c:numCache>
            </c:numRef>
          </c:val>
          <c:extLst>
            <c:ext xmlns:c16="http://schemas.microsoft.com/office/drawing/2014/chart" uri="{C3380CC4-5D6E-409C-BE32-E72D297353CC}">
              <c16:uniqueId val="{0000000B-6F3E-4E18-8EA1-E71F3E8E3768}"/>
            </c:ext>
          </c:extLst>
        </c:ser>
        <c:dLbls>
          <c:showLegendKey val="0"/>
          <c:showVal val="0"/>
          <c:showCatName val="0"/>
          <c:showSerName val="0"/>
          <c:showPercent val="0"/>
          <c:showBubbleSize val="0"/>
        </c:dLbls>
        <c:gapWidth val="150"/>
        <c:overlap val="100"/>
        <c:axId val="1363363535"/>
        <c:axId val="1363361039"/>
      </c:barChart>
      <c:catAx>
        <c:axId val="1363363535"/>
        <c:scaling>
          <c:orientation val="minMax"/>
        </c:scaling>
        <c:delete val="1"/>
        <c:axPos val="b"/>
        <c:numFmt formatCode="General" sourceLinked="1"/>
        <c:majorTickMark val="none"/>
        <c:minorTickMark val="none"/>
        <c:tickLblPos val="nextTo"/>
        <c:crossAx val="1363361039"/>
        <c:crosses val="autoZero"/>
        <c:auto val="1"/>
        <c:lblAlgn val="ctr"/>
        <c:lblOffset val="100"/>
        <c:noMultiLvlLbl val="0"/>
      </c:catAx>
      <c:valAx>
        <c:axId val="13633610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Average Electricity Cost [USD/kWh]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363363535"/>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2966548082442"/>
          <c:y val="7.005705738114773E-2"/>
          <c:w val="0.85419758492962583"/>
          <c:h val="0.75969291338582678"/>
        </c:manualLayout>
      </c:layout>
      <c:barChart>
        <c:barDir val="col"/>
        <c:grouping val="clustered"/>
        <c:varyColors val="0"/>
        <c:ser>
          <c:idx val="0"/>
          <c:order val="0"/>
          <c:tx>
            <c:strRef>
              <c:f>Sheet3!$J$83</c:f>
              <c:strCache>
                <c:ptCount val="1"/>
                <c:pt idx="0">
                  <c:v>Travel Demand (km)</c:v>
                </c:pt>
              </c:strCache>
            </c:strRef>
          </c:tx>
          <c:spPr>
            <a:solidFill>
              <a:srgbClr val="FF0066"/>
            </a:solidFill>
            <a:ln>
              <a:noFill/>
            </a:ln>
            <a:effectLst/>
          </c:spPr>
          <c:invertIfNegative val="0"/>
          <c:cat>
            <c:numRef>
              <c:f>Sheet3!$G$84:$G$108</c:f>
              <c:numCache>
                <c:formatCode>General</c:formatCode>
                <c:ptCount val="25"/>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numCache>
            </c:numRef>
          </c:cat>
          <c:val>
            <c:numRef>
              <c:f>Sheet3!$J$84:$J$108</c:f>
              <c:numCache>
                <c:formatCode>General</c:formatCode>
                <c:ptCount val="25"/>
                <c:pt idx="7">
                  <c:v>25</c:v>
                </c:pt>
                <c:pt idx="17">
                  <c:v>25</c:v>
                </c:pt>
              </c:numCache>
            </c:numRef>
          </c:val>
          <c:extLst>
            <c:ext xmlns:c16="http://schemas.microsoft.com/office/drawing/2014/chart" uri="{C3380CC4-5D6E-409C-BE32-E72D297353CC}">
              <c16:uniqueId val="{00000000-1334-4D0E-A73F-D5C2E84E0DDB}"/>
            </c:ext>
          </c:extLst>
        </c:ser>
        <c:dLbls>
          <c:showLegendKey val="0"/>
          <c:showVal val="0"/>
          <c:showCatName val="0"/>
          <c:showSerName val="0"/>
          <c:showPercent val="0"/>
          <c:showBubbleSize val="0"/>
        </c:dLbls>
        <c:gapWidth val="80"/>
        <c:overlap val="-27"/>
        <c:axId val="910856880"/>
        <c:axId val="910858512"/>
      </c:barChart>
      <c:catAx>
        <c:axId val="910856880"/>
        <c:scaling>
          <c:orientation val="minMax"/>
        </c:scaling>
        <c:delete val="0"/>
        <c:axPos val="b"/>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8512"/>
        <c:crosses val="autoZero"/>
        <c:auto val="1"/>
        <c:lblAlgn val="ctr"/>
        <c:lblOffset val="100"/>
        <c:noMultiLvlLbl val="0"/>
      </c:catAx>
      <c:valAx>
        <c:axId val="910858512"/>
        <c:scaling>
          <c:orientation val="minMax"/>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a:t>Travel demand</a:t>
                </a:r>
                <a:r>
                  <a:rPr lang="en-US" baseline="0"/>
                  <a:t> [km]</a:t>
                </a:r>
                <a:endParaRPr lang="en-US"/>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6880"/>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'3_LoadProfile'!$B$2</c:f>
              <c:strCache>
                <c:ptCount val="1"/>
                <c:pt idx="0">
                  <c:v>Grid Electricity</c:v>
                </c:pt>
              </c:strCache>
            </c:strRef>
          </c:tx>
          <c:spPr>
            <a:solidFill>
              <a:schemeClr val="accent5"/>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'3_LoadProfile'!$B$3:$B$26</c:f>
              <c:numCache>
                <c:formatCode>General</c:formatCode>
                <c:ptCount val="24"/>
                <c:pt idx="0">
                  <c:v>71.662118034329737</c:v>
                </c:pt>
                <c:pt idx="1">
                  <c:v>66</c:v>
                </c:pt>
                <c:pt idx="2">
                  <c:v>61</c:v>
                </c:pt>
                <c:pt idx="3">
                  <c:v>58</c:v>
                </c:pt>
                <c:pt idx="4">
                  <c:v>55</c:v>
                </c:pt>
                <c:pt idx="5">
                  <c:v>53.997946379773303</c:v>
                </c:pt>
                <c:pt idx="6">
                  <c:v>50.158319522681268</c:v>
                </c:pt>
                <c:pt idx="7">
                  <c:v>37.404806048914594</c:v>
                </c:pt>
                <c:pt idx="8">
                  <c:v>23.79325593488392</c:v>
                </c:pt>
                <c:pt idx="9">
                  <c:v>11.892101001890566</c:v>
                </c:pt>
                <c:pt idx="10">
                  <c:v>2.225791972260005</c:v>
                </c:pt>
                <c:pt idx="11">
                  <c:v>0</c:v>
                </c:pt>
                <c:pt idx="12">
                  <c:v>0</c:v>
                </c:pt>
                <c:pt idx="13">
                  <c:v>0.98123384070890296</c:v>
                </c:pt>
                <c:pt idx="14">
                  <c:v>10.182838622949333</c:v>
                </c:pt>
                <c:pt idx="15">
                  <c:v>21.620005538388305</c:v>
                </c:pt>
                <c:pt idx="16">
                  <c:v>34.543483805941023</c:v>
                </c:pt>
                <c:pt idx="17">
                  <c:v>43.456514241957386</c:v>
                </c:pt>
                <c:pt idx="18">
                  <c:v>54.550829055780397</c:v>
                </c:pt>
                <c:pt idx="19">
                  <c:v>69</c:v>
                </c:pt>
                <c:pt idx="20">
                  <c:v>81</c:v>
                </c:pt>
                <c:pt idx="21">
                  <c:v>85</c:v>
                </c:pt>
                <c:pt idx="22">
                  <c:v>80.118681965670277</c:v>
                </c:pt>
                <c:pt idx="23">
                  <c:v>81</c:v>
                </c:pt>
              </c:numCache>
            </c:numRef>
          </c:val>
          <c:extLst>
            <c:ext xmlns:c16="http://schemas.microsoft.com/office/drawing/2014/chart" uri="{C3380CC4-5D6E-409C-BE32-E72D297353CC}">
              <c16:uniqueId val="{00000000-3C18-4F96-94CB-D15AA776432E}"/>
            </c:ext>
          </c:extLst>
        </c:ser>
        <c:ser>
          <c:idx val="1"/>
          <c:order val="1"/>
          <c:tx>
            <c:strRef>
              <c:f>'3_LoadProfile'!$C$2</c:f>
              <c:strCache>
                <c:ptCount val="1"/>
                <c:pt idx="0">
                  <c:v>Solar PV</c:v>
                </c:pt>
              </c:strCache>
            </c:strRef>
          </c:tx>
          <c:spPr>
            <a:solidFill>
              <a:schemeClr val="accent2"/>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'3_LoadProfile'!$C$3:$C$26</c:f>
              <c:numCache>
                <c:formatCode>General</c:formatCode>
                <c:ptCount val="24"/>
                <c:pt idx="0">
                  <c:v>0</c:v>
                </c:pt>
                <c:pt idx="1">
                  <c:v>0</c:v>
                </c:pt>
                <c:pt idx="2">
                  <c:v>0</c:v>
                </c:pt>
                <c:pt idx="3">
                  <c:v>0</c:v>
                </c:pt>
                <c:pt idx="4">
                  <c:v>0</c:v>
                </c:pt>
                <c:pt idx="5">
                  <c:v>2.0536202267002644E-3</c:v>
                </c:pt>
                <c:pt idx="6">
                  <c:v>1.8416804773187345</c:v>
                </c:pt>
                <c:pt idx="7">
                  <c:v>11.59519395108541</c:v>
                </c:pt>
                <c:pt idx="8">
                  <c:v>25.20674406511608</c:v>
                </c:pt>
                <c:pt idx="9">
                  <c:v>38.107898998109434</c:v>
                </c:pt>
                <c:pt idx="10">
                  <c:v>47.774208027739995</c:v>
                </c:pt>
                <c:pt idx="11">
                  <c:v>51.000000000000007</c:v>
                </c:pt>
                <c:pt idx="12">
                  <c:v>50</c:v>
                </c:pt>
                <c:pt idx="13">
                  <c:v>51.018766159291097</c:v>
                </c:pt>
                <c:pt idx="14">
                  <c:v>42.817161377050667</c:v>
                </c:pt>
                <c:pt idx="15">
                  <c:v>31.379994461611695</c:v>
                </c:pt>
                <c:pt idx="16">
                  <c:v>18.456516194058977</c:v>
                </c:pt>
                <c:pt idx="17">
                  <c:v>6.5434857580426167</c:v>
                </c:pt>
                <c:pt idx="18">
                  <c:v>0.44917094421960457</c:v>
                </c:pt>
                <c:pt idx="19">
                  <c:v>0</c:v>
                </c:pt>
                <c:pt idx="20">
                  <c:v>0</c:v>
                </c:pt>
                <c:pt idx="21">
                  <c:v>0</c:v>
                </c:pt>
                <c:pt idx="22">
                  <c:v>0</c:v>
                </c:pt>
                <c:pt idx="23">
                  <c:v>0</c:v>
                </c:pt>
              </c:numCache>
            </c:numRef>
          </c:val>
          <c:extLst>
            <c:ext xmlns:c16="http://schemas.microsoft.com/office/drawing/2014/chart" uri="{C3380CC4-5D6E-409C-BE32-E72D297353CC}">
              <c16:uniqueId val="{00000001-3C18-4F96-94CB-D15AA776432E}"/>
            </c:ext>
          </c:extLst>
        </c:ser>
        <c:ser>
          <c:idx val="2"/>
          <c:order val="2"/>
          <c:tx>
            <c:strRef>
              <c:f>'3_LoadProfile'!$D$2</c:f>
              <c:strCache>
                <c:ptCount val="1"/>
                <c:pt idx="0">
                  <c:v>Wind Turbine</c:v>
                </c:pt>
              </c:strCache>
            </c:strRef>
          </c:tx>
          <c:spPr>
            <a:solidFill>
              <a:schemeClr val="accent3"/>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'3_LoadProfile'!$D$3:$D$26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3C18-4F96-94CB-D15AA776432E}"/>
            </c:ext>
          </c:extLst>
        </c:ser>
        <c:ser>
          <c:idx val="3"/>
          <c:order val="3"/>
          <c:tx>
            <c:strRef>
              <c:f>'3_LoadProfile'!$E$2</c:f>
              <c:strCache>
                <c:ptCount val="1"/>
                <c:pt idx="0">
                  <c:v>V2G</c:v>
                </c:pt>
              </c:strCache>
            </c:strRef>
          </c:tx>
          <c:spPr>
            <a:solidFill>
              <a:schemeClr val="accent4"/>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'3_LoadProfile'!$E$3:$E$26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3C18-4F96-94CB-D15AA776432E}"/>
            </c:ext>
          </c:extLst>
        </c:ser>
        <c:ser>
          <c:idx val="4"/>
          <c:order val="4"/>
          <c:tx>
            <c:strRef>
              <c:f>'3_LoadProfile'!$F$2</c:f>
              <c:strCache>
                <c:ptCount val="1"/>
                <c:pt idx="0">
                  <c:v>Battery-Solar</c:v>
                </c:pt>
              </c:strCache>
            </c:strRef>
          </c:tx>
          <c:spPr>
            <a:solidFill>
              <a:srgbClr val="7030A0"/>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'3_LoadProfile'!$F$3:$F$26</c:f>
              <c:numCache>
                <c:formatCode>General</c:formatCode>
                <c:ptCount val="24"/>
                <c:pt idx="0">
                  <c:v>2.3378819656702694</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4.8813180343297295</c:v>
                </c:pt>
                <c:pt idx="23">
                  <c:v>0</c:v>
                </c:pt>
              </c:numCache>
            </c:numRef>
          </c:val>
          <c:extLst>
            <c:ext xmlns:c16="http://schemas.microsoft.com/office/drawing/2014/chart" uri="{C3380CC4-5D6E-409C-BE32-E72D297353CC}">
              <c16:uniqueId val="{00000004-3C18-4F96-94CB-D15AA776432E}"/>
            </c:ext>
          </c:extLst>
        </c:ser>
        <c:ser>
          <c:idx val="5"/>
          <c:order val="5"/>
          <c:tx>
            <c:strRef>
              <c:f>'3_LoadProfile'!$G$2</c:f>
              <c:strCache>
                <c:ptCount val="1"/>
                <c:pt idx="0">
                  <c:v>Battery-Wind</c:v>
                </c:pt>
              </c:strCache>
            </c:strRef>
          </c:tx>
          <c:spPr>
            <a:solidFill>
              <a:schemeClr val="accent6"/>
            </a:solidFill>
            <a:ln>
              <a:noFill/>
            </a:ln>
            <a:effectLst/>
          </c:spPr>
          <c:invertIfNegative val="0"/>
          <c:cat>
            <c:strRef>
              <c:f>'3_LoadProfile'!$A$3:$A$26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'3_LoadProfile'!$G$3:$G$26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3C18-4F96-94CB-D15AA776432E}"/>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Residential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'3_LoadProfile'!$K$2</c:f>
              <c:strCache>
                <c:ptCount val="1"/>
                <c:pt idx="0">
                  <c:v>Grid Electricity</c:v>
                </c:pt>
              </c:strCache>
            </c:strRef>
          </c:tx>
          <c:spPr>
            <a:solidFill>
              <a:schemeClr val="accent5"/>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'3_LoadProfile'!$K$3:$K$26</c:f>
              <c:numCache>
                <c:formatCode>General</c:formatCode>
                <c:ptCount val="24"/>
                <c:pt idx="0">
                  <c:v>52</c:v>
                </c:pt>
                <c:pt idx="1">
                  <c:v>51</c:v>
                </c:pt>
                <c:pt idx="2">
                  <c:v>49</c:v>
                </c:pt>
                <c:pt idx="3">
                  <c:v>49</c:v>
                </c:pt>
                <c:pt idx="4">
                  <c:v>49</c:v>
                </c:pt>
                <c:pt idx="5">
                  <c:v>49.996852557422734</c:v>
                </c:pt>
                <c:pt idx="6">
                  <c:v>48.177382910104896</c:v>
                </c:pt>
                <c:pt idx="7">
                  <c:v>39.228843162506031</c:v>
                </c:pt>
                <c:pt idx="8">
                  <c:v>26.367355817121464</c:v>
                </c:pt>
                <c:pt idx="9">
                  <c:v>11.594642340640775</c:v>
                </c:pt>
                <c:pt idx="10">
                  <c:v>0.77975485105561404</c:v>
                </c:pt>
                <c:pt idx="11">
                  <c:v>0</c:v>
                </c:pt>
                <c:pt idx="12">
                  <c:v>0</c:v>
                </c:pt>
                <c:pt idx="13">
                  <c:v>0</c:v>
                </c:pt>
                <c:pt idx="14">
                  <c:v>9.3770795574636452</c:v>
                </c:pt>
                <c:pt idx="15">
                  <c:v>26.906039218533991</c:v>
                </c:pt>
                <c:pt idx="16">
                  <c:v>46.712966135623262</c:v>
                </c:pt>
                <c:pt idx="17">
                  <c:v>61.971249108843224</c:v>
                </c:pt>
                <c:pt idx="18">
                  <c:v>66.311586565067799</c:v>
                </c:pt>
                <c:pt idx="19">
                  <c:v>51.105069623378611</c:v>
                </c:pt>
                <c:pt idx="20">
                  <c:v>49.237330376621387</c:v>
                </c:pt>
                <c:pt idx="21">
                  <c:v>57</c:v>
                </c:pt>
                <c:pt idx="22">
                  <c:v>55</c:v>
                </c:pt>
                <c:pt idx="23">
                  <c:v>56</c:v>
                </c:pt>
              </c:numCache>
            </c:numRef>
          </c:val>
          <c:extLst>
            <c:ext xmlns:c16="http://schemas.microsoft.com/office/drawing/2014/chart" uri="{C3380CC4-5D6E-409C-BE32-E72D297353CC}">
              <c16:uniqueId val="{00000000-8494-43E1-9A55-0565CBFC5528}"/>
            </c:ext>
          </c:extLst>
        </c:ser>
        <c:ser>
          <c:idx val="1"/>
          <c:order val="1"/>
          <c:tx>
            <c:strRef>
              <c:f>'3_LoadProfile'!$L$2</c:f>
              <c:strCache>
                <c:ptCount val="1"/>
                <c:pt idx="0">
                  <c:v>Solar PV</c:v>
                </c:pt>
              </c:strCache>
            </c:strRef>
          </c:tx>
          <c:spPr>
            <a:solidFill>
              <a:schemeClr val="accent2"/>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'3_LoadProfile'!$L$3:$L$26</c:f>
              <c:numCache>
                <c:formatCode>General</c:formatCode>
                <c:ptCount val="24"/>
                <c:pt idx="0">
                  <c:v>0</c:v>
                </c:pt>
                <c:pt idx="1">
                  <c:v>0</c:v>
                </c:pt>
                <c:pt idx="2">
                  <c:v>0</c:v>
                </c:pt>
                <c:pt idx="3">
                  <c:v>0</c:v>
                </c:pt>
                <c:pt idx="4">
                  <c:v>0</c:v>
                </c:pt>
                <c:pt idx="5">
                  <c:v>3.1474425772691841E-3</c:v>
                </c:pt>
                <c:pt idx="6">
                  <c:v>2.8226170898951013</c:v>
                </c:pt>
                <c:pt idx="7">
                  <c:v>17.771156837493969</c:v>
                </c:pt>
                <c:pt idx="8">
                  <c:v>38.632644182878536</c:v>
                </c:pt>
                <c:pt idx="9">
                  <c:v>58.405357659359225</c:v>
                </c:pt>
                <c:pt idx="10">
                  <c:v>73.220245148944386</c:v>
                </c:pt>
                <c:pt idx="11">
                  <c:v>74</c:v>
                </c:pt>
                <c:pt idx="12">
                  <c:v>73</c:v>
                </c:pt>
                <c:pt idx="13">
                  <c:v>74</c:v>
                </c:pt>
                <c:pt idx="14">
                  <c:v>65.622920442536355</c:v>
                </c:pt>
                <c:pt idx="15">
                  <c:v>48.093960781466009</c:v>
                </c:pt>
                <c:pt idx="16">
                  <c:v>28.287033864376742</c:v>
                </c:pt>
                <c:pt idx="17">
                  <c:v>10.028750891156774</c:v>
                </c:pt>
                <c:pt idx="18">
                  <c:v>0.68841343493220619</c:v>
                </c:pt>
                <c:pt idx="19">
                  <c:v>0</c:v>
                </c:pt>
                <c:pt idx="20">
                  <c:v>0</c:v>
                </c:pt>
                <c:pt idx="21">
                  <c:v>0</c:v>
                </c:pt>
                <c:pt idx="22">
                  <c:v>0</c:v>
                </c:pt>
                <c:pt idx="23">
                  <c:v>0</c:v>
                </c:pt>
              </c:numCache>
            </c:numRef>
          </c:val>
          <c:extLst>
            <c:ext xmlns:c16="http://schemas.microsoft.com/office/drawing/2014/chart" uri="{C3380CC4-5D6E-409C-BE32-E72D297353CC}">
              <c16:uniqueId val="{00000001-8494-43E1-9A55-0565CBFC5528}"/>
            </c:ext>
          </c:extLst>
        </c:ser>
        <c:ser>
          <c:idx val="2"/>
          <c:order val="2"/>
          <c:tx>
            <c:strRef>
              <c:f>'3_LoadProfile'!$M$2</c:f>
              <c:strCache>
                <c:ptCount val="1"/>
                <c:pt idx="0">
                  <c:v>Wind Turbine</c:v>
                </c:pt>
              </c:strCache>
            </c:strRef>
          </c:tx>
          <c:spPr>
            <a:solidFill>
              <a:schemeClr val="accent3"/>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'3_LoadProfile'!$M$3:$M$26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8494-43E1-9A55-0565CBFC5528}"/>
            </c:ext>
          </c:extLst>
        </c:ser>
        <c:ser>
          <c:idx val="3"/>
          <c:order val="3"/>
          <c:tx>
            <c:strRef>
              <c:f>'3_LoadProfile'!$N$2</c:f>
              <c:strCache>
                <c:ptCount val="1"/>
                <c:pt idx="0">
                  <c:v>V2G</c:v>
                </c:pt>
              </c:strCache>
            </c:strRef>
          </c:tx>
          <c:spPr>
            <a:solidFill>
              <a:schemeClr val="accent4"/>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'3_LoadProfile'!$N$3:$N$26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8494-43E1-9A55-0565CBFC5528}"/>
            </c:ext>
          </c:extLst>
        </c:ser>
        <c:ser>
          <c:idx val="4"/>
          <c:order val="4"/>
          <c:tx>
            <c:strRef>
              <c:f>'3_LoadProfile'!$O$2</c:f>
              <c:strCache>
                <c:ptCount val="1"/>
                <c:pt idx="0">
                  <c:v>Battery-Solar</c:v>
                </c:pt>
              </c:strCache>
            </c:strRef>
          </c:tx>
          <c:spPr>
            <a:solidFill>
              <a:srgbClr val="7030A0"/>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'3_LoadProfile'!$O$3:$O$26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10.894930376621385</c:v>
                </c:pt>
                <c:pt idx="20">
                  <c:v>10.762669623378613</c:v>
                </c:pt>
                <c:pt idx="21">
                  <c:v>0</c:v>
                </c:pt>
                <c:pt idx="22">
                  <c:v>0</c:v>
                </c:pt>
                <c:pt idx="23">
                  <c:v>0</c:v>
                </c:pt>
              </c:numCache>
            </c:numRef>
          </c:val>
          <c:extLst>
            <c:ext xmlns:c16="http://schemas.microsoft.com/office/drawing/2014/chart" uri="{C3380CC4-5D6E-409C-BE32-E72D297353CC}">
              <c16:uniqueId val="{00000004-8494-43E1-9A55-0565CBFC5528}"/>
            </c:ext>
          </c:extLst>
        </c:ser>
        <c:ser>
          <c:idx val="5"/>
          <c:order val="5"/>
          <c:tx>
            <c:strRef>
              <c:f>'3_LoadProfile'!$P$2</c:f>
              <c:strCache>
                <c:ptCount val="1"/>
                <c:pt idx="0">
                  <c:v>Battery-Wind</c:v>
                </c:pt>
              </c:strCache>
            </c:strRef>
          </c:tx>
          <c:spPr>
            <a:solidFill>
              <a:schemeClr val="accent6"/>
            </a:solidFill>
            <a:ln>
              <a:noFill/>
            </a:ln>
            <a:effectLst/>
          </c:spPr>
          <c:invertIfNegative val="0"/>
          <c:cat>
            <c:strRef>
              <c:f>'3_LoadProfile'!$J$3:$J$26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'3_LoadProfile'!$P$3:$P$26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8494-43E1-9A55-0565CBFC5528}"/>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Commercial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'3_LoadProfile'!$T$2</c:f>
              <c:strCache>
                <c:ptCount val="1"/>
                <c:pt idx="0">
                  <c:v>Grid Electricity</c:v>
                </c:pt>
              </c:strCache>
            </c:strRef>
          </c:tx>
          <c:spPr>
            <a:solidFill>
              <a:schemeClr val="accent5"/>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'3_LoadProfile'!$T$3:$T$26</c:f>
              <c:numCache>
                <c:formatCode>General</c:formatCode>
                <c:ptCount val="24"/>
                <c:pt idx="0">
                  <c:v>117</c:v>
                </c:pt>
                <c:pt idx="1">
                  <c:v>117</c:v>
                </c:pt>
                <c:pt idx="2">
                  <c:v>117</c:v>
                </c:pt>
                <c:pt idx="3">
                  <c:v>117</c:v>
                </c:pt>
                <c:pt idx="4">
                  <c:v>117</c:v>
                </c:pt>
                <c:pt idx="5">
                  <c:v>116.99497647543586</c:v>
                </c:pt>
                <c:pt idx="6">
                  <c:v>112.49491819528572</c:v>
                </c:pt>
                <c:pt idx="7">
                  <c:v>88.636069375498195</c:v>
                </c:pt>
                <c:pt idx="8">
                  <c:v>55.339768791396672</c:v>
                </c:pt>
                <c:pt idx="9">
                  <c:v>23.781222635200734</c:v>
                </c:pt>
                <c:pt idx="10">
                  <c:v>0.13569157569038737</c:v>
                </c:pt>
                <c:pt idx="11">
                  <c:v>0</c:v>
                </c:pt>
                <c:pt idx="12">
                  <c:v>0</c:v>
                </c:pt>
                <c:pt idx="13">
                  <c:v>0</c:v>
                </c:pt>
                <c:pt idx="14">
                  <c:v>12.261519560603872</c:v>
                </c:pt>
                <c:pt idx="15">
                  <c:v>40.238887623515112</c:v>
                </c:pt>
                <c:pt idx="16">
                  <c:v>71.852040672482332</c:v>
                </c:pt>
                <c:pt idx="17">
                  <c:v>98.759533437042847</c:v>
                </c:pt>
                <c:pt idx="18">
                  <c:v>115.90124705510473</c:v>
                </c:pt>
                <c:pt idx="19">
                  <c:v>100.06896154378752</c:v>
                </c:pt>
                <c:pt idx="20">
                  <c:v>100.06896154378752</c:v>
                </c:pt>
                <c:pt idx="21">
                  <c:v>117</c:v>
                </c:pt>
                <c:pt idx="22">
                  <c:v>117</c:v>
                </c:pt>
                <c:pt idx="23">
                  <c:v>117</c:v>
                </c:pt>
              </c:numCache>
            </c:numRef>
          </c:val>
          <c:extLst>
            <c:ext xmlns:c16="http://schemas.microsoft.com/office/drawing/2014/chart" uri="{C3380CC4-5D6E-409C-BE32-E72D297353CC}">
              <c16:uniqueId val="{00000000-D68B-4577-962B-3B707354BCB5}"/>
            </c:ext>
          </c:extLst>
        </c:ser>
        <c:ser>
          <c:idx val="1"/>
          <c:order val="1"/>
          <c:tx>
            <c:strRef>
              <c:f>'3_LoadProfile'!$U$2</c:f>
              <c:strCache>
                <c:ptCount val="1"/>
                <c:pt idx="0">
                  <c:v>Solar PV</c:v>
                </c:pt>
              </c:strCache>
            </c:strRef>
          </c:tx>
          <c:spPr>
            <a:solidFill>
              <a:schemeClr val="accent2"/>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'3_LoadProfile'!$U$3:$U$26</c:f>
              <c:numCache>
                <c:formatCode>General</c:formatCode>
                <c:ptCount val="24"/>
                <c:pt idx="0">
                  <c:v>0</c:v>
                </c:pt>
                <c:pt idx="1">
                  <c:v>0</c:v>
                </c:pt>
                <c:pt idx="2">
                  <c:v>0</c:v>
                </c:pt>
                <c:pt idx="3">
                  <c:v>0</c:v>
                </c:pt>
                <c:pt idx="4">
                  <c:v>0</c:v>
                </c:pt>
                <c:pt idx="5">
                  <c:v>5.0235245641361091E-3</c:v>
                </c:pt>
                <c:pt idx="6">
                  <c:v>4.5050818047142789</c:v>
                </c:pt>
                <c:pt idx="7">
                  <c:v>28.363930624501805</c:v>
                </c:pt>
                <c:pt idx="8">
                  <c:v>61.660231208603328</c:v>
                </c:pt>
                <c:pt idx="9">
                  <c:v>93.218777364799266</c:v>
                </c:pt>
                <c:pt idx="10">
                  <c:v>116.86430842430961</c:v>
                </c:pt>
                <c:pt idx="11">
                  <c:v>117.00000000000001</c:v>
                </c:pt>
                <c:pt idx="12">
                  <c:v>117.00000000000001</c:v>
                </c:pt>
                <c:pt idx="13">
                  <c:v>117.00000000000001</c:v>
                </c:pt>
                <c:pt idx="14">
                  <c:v>104.73848043939613</c:v>
                </c:pt>
                <c:pt idx="15">
                  <c:v>76.761112376484888</c:v>
                </c:pt>
                <c:pt idx="16">
                  <c:v>45.147959327517668</c:v>
                </c:pt>
                <c:pt idx="17">
                  <c:v>16.00654347538212</c:v>
                </c:pt>
                <c:pt idx="18">
                  <c:v>1.0987529448952631</c:v>
                </c:pt>
                <c:pt idx="19">
                  <c:v>0</c:v>
                </c:pt>
                <c:pt idx="20">
                  <c:v>0</c:v>
                </c:pt>
                <c:pt idx="21">
                  <c:v>0</c:v>
                </c:pt>
                <c:pt idx="22">
                  <c:v>0</c:v>
                </c:pt>
                <c:pt idx="23">
                  <c:v>0</c:v>
                </c:pt>
              </c:numCache>
            </c:numRef>
          </c:val>
          <c:extLst>
            <c:ext xmlns:c16="http://schemas.microsoft.com/office/drawing/2014/chart" uri="{C3380CC4-5D6E-409C-BE32-E72D297353CC}">
              <c16:uniqueId val="{00000001-D68B-4577-962B-3B707354BCB5}"/>
            </c:ext>
          </c:extLst>
        </c:ser>
        <c:ser>
          <c:idx val="2"/>
          <c:order val="2"/>
          <c:tx>
            <c:strRef>
              <c:f>'3_LoadProfile'!$V$2</c:f>
              <c:strCache>
                <c:ptCount val="1"/>
                <c:pt idx="0">
                  <c:v>Wind Turbine</c:v>
                </c:pt>
              </c:strCache>
            </c:strRef>
          </c:tx>
          <c:spPr>
            <a:solidFill>
              <a:schemeClr val="accent3"/>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'3_LoadProfile'!$V$3:$V$26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D68B-4577-962B-3B707354BCB5}"/>
            </c:ext>
          </c:extLst>
        </c:ser>
        <c:ser>
          <c:idx val="3"/>
          <c:order val="3"/>
          <c:tx>
            <c:strRef>
              <c:f>'3_LoadProfile'!$W$2</c:f>
              <c:strCache>
                <c:ptCount val="1"/>
                <c:pt idx="0">
                  <c:v>V2G</c:v>
                </c:pt>
              </c:strCache>
            </c:strRef>
          </c:tx>
          <c:spPr>
            <a:solidFill>
              <a:schemeClr val="accent4"/>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'3_LoadProfile'!$W$3:$W$26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D68B-4577-962B-3B707354BCB5}"/>
            </c:ext>
          </c:extLst>
        </c:ser>
        <c:ser>
          <c:idx val="4"/>
          <c:order val="4"/>
          <c:tx>
            <c:strRef>
              <c:f>'3_LoadProfile'!$X$2</c:f>
              <c:strCache>
                <c:ptCount val="1"/>
                <c:pt idx="0">
                  <c:v>Battery-Solar</c:v>
                </c:pt>
              </c:strCache>
            </c:strRef>
          </c:tx>
          <c:spPr>
            <a:solidFill>
              <a:srgbClr val="7030A0"/>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'3_LoadProfile'!$X$3:$X$26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2.2339230875750418</c:v>
                </c:pt>
                <c:pt idx="18">
                  <c:v>0</c:v>
                </c:pt>
                <c:pt idx="19">
                  <c:v>16.931038456212477</c:v>
                </c:pt>
                <c:pt idx="20">
                  <c:v>16.931038456212477</c:v>
                </c:pt>
                <c:pt idx="21">
                  <c:v>0</c:v>
                </c:pt>
                <c:pt idx="22">
                  <c:v>0</c:v>
                </c:pt>
                <c:pt idx="23">
                  <c:v>0</c:v>
                </c:pt>
              </c:numCache>
            </c:numRef>
          </c:val>
          <c:extLst>
            <c:ext xmlns:c16="http://schemas.microsoft.com/office/drawing/2014/chart" uri="{C3380CC4-5D6E-409C-BE32-E72D297353CC}">
              <c16:uniqueId val="{00000004-D68B-4577-962B-3B707354BCB5}"/>
            </c:ext>
          </c:extLst>
        </c:ser>
        <c:ser>
          <c:idx val="5"/>
          <c:order val="5"/>
          <c:tx>
            <c:strRef>
              <c:f>'3_LoadProfile'!$Y$2</c:f>
              <c:strCache>
                <c:ptCount val="1"/>
                <c:pt idx="0">
                  <c:v>Battery-Wind</c:v>
                </c:pt>
              </c:strCache>
            </c:strRef>
          </c:tx>
          <c:spPr>
            <a:solidFill>
              <a:schemeClr val="accent6"/>
            </a:solidFill>
            <a:ln>
              <a:noFill/>
            </a:ln>
            <a:effectLst/>
          </c:spPr>
          <c:invertIfNegative val="0"/>
          <c:cat>
            <c:strRef>
              <c:f>'3_LoadProfile'!$S$3:$S$26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'3_LoadProfile'!$Y$3:$Y$26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D68B-4577-962B-3B707354BCB5}"/>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Industrial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'3_LoadProfile'!$AC$2</c:f>
              <c:strCache>
                <c:ptCount val="1"/>
                <c:pt idx="0">
                  <c:v>Grid Electricity</c:v>
                </c:pt>
              </c:strCache>
            </c:strRef>
          </c:tx>
          <c:spPr>
            <a:solidFill>
              <a:schemeClr val="accent5"/>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'3_LoadProfile'!$AC$3:$AC$26</c:f>
              <c:numCache>
                <c:formatCode>General</c:formatCode>
                <c:ptCount val="24"/>
                <c:pt idx="0">
                  <c:v>240.66211803432975</c:v>
                </c:pt>
                <c:pt idx="1">
                  <c:v>234</c:v>
                </c:pt>
                <c:pt idx="2">
                  <c:v>227</c:v>
                </c:pt>
                <c:pt idx="3">
                  <c:v>224</c:v>
                </c:pt>
                <c:pt idx="4">
                  <c:v>221</c:v>
                </c:pt>
                <c:pt idx="5">
                  <c:v>220.9897754126319</c:v>
                </c:pt>
                <c:pt idx="6">
                  <c:v>210.83062062807187</c:v>
                </c:pt>
                <c:pt idx="7">
                  <c:v>165.26971858691883</c:v>
                </c:pt>
                <c:pt idx="8">
                  <c:v>105.50038054340206</c:v>
                </c:pt>
                <c:pt idx="9">
                  <c:v>47.267965977732075</c:v>
                </c:pt>
                <c:pt idx="10">
                  <c:v>3.1412383990060064</c:v>
                </c:pt>
                <c:pt idx="11">
                  <c:v>0</c:v>
                </c:pt>
                <c:pt idx="12">
                  <c:v>0</c:v>
                </c:pt>
                <c:pt idx="13">
                  <c:v>0.98123384070890296</c:v>
                </c:pt>
                <c:pt idx="14">
                  <c:v>31.821437741016851</c:v>
                </c:pt>
                <c:pt idx="15">
                  <c:v>88.764932380437415</c:v>
                </c:pt>
                <c:pt idx="16">
                  <c:v>153.10849061404662</c:v>
                </c:pt>
                <c:pt idx="17">
                  <c:v>204.18729678784345</c:v>
                </c:pt>
                <c:pt idx="18">
                  <c:v>236.76366267595293</c:v>
                </c:pt>
                <c:pt idx="19">
                  <c:v>220.17403116716613</c:v>
                </c:pt>
                <c:pt idx="20">
                  <c:v>230.30629192040891</c:v>
                </c:pt>
                <c:pt idx="21">
                  <c:v>259</c:v>
                </c:pt>
                <c:pt idx="22">
                  <c:v>252.11868196567028</c:v>
                </c:pt>
                <c:pt idx="23">
                  <c:v>254</c:v>
                </c:pt>
              </c:numCache>
            </c:numRef>
          </c:val>
          <c:extLst>
            <c:ext xmlns:c16="http://schemas.microsoft.com/office/drawing/2014/chart" uri="{C3380CC4-5D6E-409C-BE32-E72D297353CC}">
              <c16:uniqueId val="{00000000-72C3-45DD-8FAA-CB2DBEC2671C}"/>
            </c:ext>
          </c:extLst>
        </c:ser>
        <c:ser>
          <c:idx val="1"/>
          <c:order val="1"/>
          <c:tx>
            <c:strRef>
              <c:f>'3_LoadProfile'!$AD$2</c:f>
              <c:strCache>
                <c:ptCount val="1"/>
                <c:pt idx="0">
                  <c:v>Solar PV</c:v>
                </c:pt>
              </c:strCache>
            </c:strRef>
          </c:tx>
          <c:spPr>
            <a:solidFill>
              <a:schemeClr val="accent2"/>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'3_LoadProfile'!$AD$3:$AD$26</c:f>
              <c:numCache>
                <c:formatCode>General</c:formatCode>
                <c:ptCount val="24"/>
                <c:pt idx="0">
                  <c:v>0</c:v>
                </c:pt>
                <c:pt idx="1">
                  <c:v>0</c:v>
                </c:pt>
                <c:pt idx="2">
                  <c:v>0</c:v>
                </c:pt>
                <c:pt idx="3">
                  <c:v>0</c:v>
                </c:pt>
                <c:pt idx="4">
                  <c:v>0</c:v>
                </c:pt>
                <c:pt idx="5">
                  <c:v>1.0224587368105557E-2</c:v>
                </c:pt>
                <c:pt idx="6">
                  <c:v>9.1693793719281143</c:v>
                </c:pt>
                <c:pt idx="7">
                  <c:v>57.730281413081187</c:v>
                </c:pt>
                <c:pt idx="8">
                  <c:v>125.49961945659794</c:v>
                </c:pt>
                <c:pt idx="9">
                  <c:v>189.73203402226795</c:v>
                </c:pt>
                <c:pt idx="10">
                  <c:v>237.858761600994</c:v>
                </c:pt>
                <c:pt idx="11">
                  <c:v>242.00000000000003</c:v>
                </c:pt>
                <c:pt idx="12">
                  <c:v>240</c:v>
                </c:pt>
                <c:pt idx="13">
                  <c:v>242.01876615929112</c:v>
                </c:pt>
                <c:pt idx="14">
                  <c:v>213.17856225898313</c:v>
                </c:pt>
                <c:pt idx="15">
                  <c:v>156.23506761956261</c:v>
                </c:pt>
                <c:pt idx="16">
                  <c:v>91.891509385953398</c:v>
                </c:pt>
                <c:pt idx="17">
                  <c:v>32.578780124581506</c:v>
                </c:pt>
                <c:pt idx="18">
                  <c:v>2.2363373240470739</c:v>
                </c:pt>
                <c:pt idx="19">
                  <c:v>0</c:v>
                </c:pt>
                <c:pt idx="20">
                  <c:v>0</c:v>
                </c:pt>
                <c:pt idx="21">
                  <c:v>0</c:v>
                </c:pt>
                <c:pt idx="22">
                  <c:v>0</c:v>
                </c:pt>
                <c:pt idx="23">
                  <c:v>0</c:v>
                </c:pt>
              </c:numCache>
            </c:numRef>
          </c:val>
          <c:extLst>
            <c:ext xmlns:c16="http://schemas.microsoft.com/office/drawing/2014/chart" uri="{C3380CC4-5D6E-409C-BE32-E72D297353CC}">
              <c16:uniqueId val="{00000001-72C3-45DD-8FAA-CB2DBEC2671C}"/>
            </c:ext>
          </c:extLst>
        </c:ser>
        <c:ser>
          <c:idx val="2"/>
          <c:order val="2"/>
          <c:tx>
            <c:strRef>
              <c:f>'3_LoadProfile'!$AE$2</c:f>
              <c:strCache>
                <c:ptCount val="1"/>
                <c:pt idx="0">
                  <c:v>Wind Turbine</c:v>
                </c:pt>
              </c:strCache>
            </c:strRef>
          </c:tx>
          <c:spPr>
            <a:solidFill>
              <a:schemeClr val="accent3"/>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'3_LoadProfile'!$AE$3:$AE$26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2-72C3-45DD-8FAA-CB2DBEC2671C}"/>
            </c:ext>
          </c:extLst>
        </c:ser>
        <c:ser>
          <c:idx val="3"/>
          <c:order val="3"/>
          <c:tx>
            <c:strRef>
              <c:f>'3_LoadProfile'!$AF$2</c:f>
              <c:strCache>
                <c:ptCount val="1"/>
                <c:pt idx="0">
                  <c:v>V2G</c:v>
                </c:pt>
              </c:strCache>
            </c:strRef>
          </c:tx>
          <c:spPr>
            <a:solidFill>
              <a:schemeClr val="accent4"/>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'3_LoadProfile'!$AF$3:$AF$26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3-72C3-45DD-8FAA-CB2DBEC2671C}"/>
            </c:ext>
          </c:extLst>
        </c:ser>
        <c:ser>
          <c:idx val="4"/>
          <c:order val="4"/>
          <c:tx>
            <c:strRef>
              <c:f>'3_LoadProfile'!$AG$2</c:f>
              <c:strCache>
                <c:ptCount val="1"/>
                <c:pt idx="0">
                  <c:v>Battery-Solar</c:v>
                </c:pt>
              </c:strCache>
            </c:strRef>
          </c:tx>
          <c:spPr>
            <a:solidFill>
              <a:srgbClr val="7030A0"/>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'3_LoadProfile'!$AG$3:$AG$26</c:f>
              <c:numCache>
                <c:formatCode>General</c:formatCode>
                <c:ptCount val="24"/>
                <c:pt idx="0">
                  <c:v>2.3378819656702694</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2.2339230875750418</c:v>
                </c:pt>
                <c:pt idx="18">
                  <c:v>0</c:v>
                </c:pt>
                <c:pt idx="19">
                  <c:v>27.825968832833862</c:v>
                </c:pt>
                <c:pt idx="20">
                  <c:v>27.69370807959109</c:v>
                </c:pt>
                <c:pt idx="21">
                  <c:v>0</c:v>
                </c:pt>
                <c:pt idx="22">
                  <c:v>4.8813180343297295</c:v>
                </c:pt>
                <c:pt idx="23">
                  <c:v>0</c:v>
                </c:pt>
              </c:numCache>
            </c:numRef>
          </c:val>
          <c:extLst>
            <c:ext xmlns:c16="http://schemas.microsoft.com/office/drawing/2014/chart" uri="{C3380CC4-5D6E-409C-BE32-E72D297353CC}">
              <c16:uniqueId val="{00000004-72C3-45DD-8FAA-CB2DBEC2671C}"/>
            </c:ext>
          </c:extLst>
        </c:ser>
        <c:ser>
          <c:idx val="5"/>
          <c:order val="5"/>
          <c:tx>
            <c:strRef>
              <c:f>'3_LoadProfile'!$AH$2</c:f>
              <c:strCache>
                <c:ptCount val="1"/>
                <c:pt idx="0">
                  <c:v>Battery-Wind</c:v>
                </c:pt>
              </c:strCache>
            </c:strRef>
          </c:tx>
          <c:spPr>
            <a:solidFill>
              <a:schemeClr val="accent6"/>
            </a:solidFill>
            <a:ln>
              <a:noFill/>
            </a:ln>
            <a:effectLst/>
          </c:spPr>
          <c:invertIfNegative val="0"/>
          <c:cat>
            <c:strRef>
              <c:f>'3_LoadProfile'!$AB$3:$AB$26</c:f>
              <c:strCach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strCache>
            </c:strRef>
          </c:cat>
          <c:val>
            <c:numRef>
              <c:f>'3_LoadProfile'!$AH$3:$AH$26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5-72C3-45DD-8FAA-CB2DBEC2671C}"/>
            </c:ext>
          </c:extLst>
        </c:ser>
        <c:dLbls>
          <c:showLegendKey val="0"/>
          <c:showVal val="0"/>
          <c:showCatName val="0"/>
          <c:showSerName val="0"/>
          <c:showPercent val="0"/>
          <c:showBubbleSize val="0"/>
        </c:dLbls>
        <c:gapWidth val="30"/>
        <c:overlap val="100"/>
        <c:axId val="1658776479"/>
        <c:axId val="1658758591"/>
      </c:barChart>
      <c:catAx>
        <c:axId val="165877647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58591"/>
        <c:crosses val="autoZero"/>
        <c:auto val="1"/>
        <c:lblAlgn val="ctr"/>
        <c:lblOffset val="100"/>
        <c:noMultiLvlLbl val="0"/>
      </c:catAx>
      <c:valAx>
        <c:axId val="1658758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 Total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58776479"/>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zero"/>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642AC63-5690-4B24-B80E-5F95F3040974}"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181408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42AC63-5690-4B24-B80E-5F95F3040974}"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2380934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42AC63-5690-4B24-B80E-5F95F3040974}"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405819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642AC63-5690-4B24-B80E-5F95F3040974}"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17895766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42AC63-5690-4B24-B80E-5F95F3040974}" type="datetimeFigureOut">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2312578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42AC63-5690-4B24-B80E-5F95F3040974}"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3214074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42AC63-5690-4B24-B80E-5F95F3040974}" type="datetimeFigureOut">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1896649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642AC63-5690-4B24-B80E-5F95F3040974}" type="datetimeFigureOut">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2109805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2AC63-5690-4B24-B80E-5F95F3040974}" type="datetimeFigureOut">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4132099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42AC63-5690-4B24-B80E-5F95F3040974}"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110219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642AC63-5690-4B24-B80E-5F95F3040974}" type="datetimeFigureOut">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213DD-3908-46FF-8E55-29DF4DD3130B}" type="slidenum">
              <a:rPr lang="en-US" smtClean="0"/>
              <a:t>‹#›</a:t>
            </a:fld>
            <a:endParaRPr lang="en-US"/>
          </a:p>
        </p:txBody>
      </p:sp>
    </p:spTree>
    <p:extLst>
      <p:ext uri="{BB962C8B-B14F-4D97-AF65-F5344CB8AC3E}">
        <p14:creationId xmlns:p14="http://schemas.microsoft.com/office/powerpoint/2010/main" val="2724615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42AC63-5690-4B24-B80E-5F95F3040974}" type="datetimeFigureOut">
              <a:rPr lang="en-US" smtClean="0"/>
              <a:t>6/22/2022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213DD-3908-46FF-8E55-29DF4DD3130B}" type="slidenum">
              <a:rPr lang="en-US" smtClean="0"/>
              <a:t>‹#›</a:t>
            </a:fld>
            <a:endParaRPr lang="en-US"/>
          </a:p>
        </p:txBody>
      </p:sp>
    </p:spTree>
    <p:extLst>
      <p:ext uri="{BB962C8B-B14F-4D97-AF65-F5344CB8AC3E}">
        <p14:creationId xmlns:p14="http://schemas.microsoft.com/office/powerpoint/2010/main" val="42044079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58.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19.xml"/><Relationship Id="rId5" Type="http://schemas.openxmlformats.org/officeDocument/2006/relationships/chart" Target="../charts/chart18.xml"/><Relationship Id="rId4" Type="http://schemas.openxmlformats.org/officeDocument/2006/relationships/chart" Target="../charts/chart1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chart" Target="../charts/chart20.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6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31.xml"/><Relationship Id="rId4" Type="http://schemas.openxmlformats.org/officeDocument/2006/relationships/chart" Target="../charts/chart30.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3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s>
</file>

<file path=ppt/slides/_rels/slide66.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39.xml"/><Relationship Id="rId5" Type="http://schemas.openxmlformats.org/officeDocument/2006/relationships/chart" Target="../charts/chart38.xml"/><Relationship Id="rId4" Type="http://schemas.openxmlformats.org/officeDocument/2006/relationships/chart" Target="../charts/chart37.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41.xml"/><Relationship Id="rId4" Type="http://schemas.openxmlformats.org/officeDocument/2006/relationships/chart" Target="../charts/chart4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173" y="655842"/>
            <a:ext cx="6756591" cy="5623196"/>
          </a:xfrm>
          <a:prstGeom prst="rect">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445694" y="967697"/>
            <a:ext cx="6231147" cy="2387600"/>
          </a:xfrm>
        </p:spPr>
        <p:txBody>
          <a:bodyPr>
            <a:normAutofit/>
          </a:bodyPr>
          <a:lstStyle/>
          <a:p>
            <a:pPr algn="l"/>
            <a:r>
              <a:rPr lang="en-US" sz="4400" dirty="0">
                <a:solidFill>
                  <a:srgbClr val="002060"/>
                </a:solidFill>
                <a:latin typeface="Arial" panose="020B0604020202020204" pitchFamily="34" charset="0"/>
                <a:cs typeface="Arial" panose="020B0604020202020204" pitchFamily="34" charset="0"/>
              </a:rPr>
              <a:t>Modeling Solar-Microgrid-EV System in GAMS</a:t>
            </a:r>
          </a:p>
        </p:txBody>
      </p:sp>
      <p:sp>
        <p:nvSpPr>
          <p:cNvPr id="4" name="Subtitle 2"/>
          <p:cNvSpPr txBox="1">
            <a:spLocks/>
          </p:cNvSpPr>
          <p:nvPr/>
        </p:nvSpPr>
        <p:spPr>
          <a:xfrm>
            <a:off x="532926" y="3355297"/>
            <a:ext cx="5738474" cy="267468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002060"/>
              </a:solidFill>
              <a:latin typeface="Arial" panose="020B0604020202020204" pitchFamily="34" charset="0"/>
              <a:cs typeface="Arial" panose="020B0604020202020204" pitchFamily="34" charset="0"/>
            </a:endParaRPr>
          </a:p>
          <a:p>
            <a:pPr algn="l"/>
            <a:r>
              <a:rPr lang="en-US" dirty="0" smtClean="0">
                <a:solidFill>
                  <a:srgbClr val="002060"/>
                </a:solidFill>
                <a:latin typeface="Arial" panose="020B0604020202020204" pitchFamily="34" charset="0"/>
                <a:cs typeface="Arial" panose="020B0604020202020204" pitchFamily="34" charset="0"/>
              </a:rPr>
              <a:t>26</a:t>
            </a:r>
            <a:r>
              <a:rPr lang="en-US" baseline="30000" dirty="0" smtClean="0">
                <a:solidFill>
                  <a:srgbClr val="002060"/>
                </a:solidFill>
                <a:latin typeface="Arial" panose="020B0604020202020204" pitchFamily="34" charset="0"/>
                <a:cs typeface="Arial" panose="020B0604020202020204" pitchFamily="34" charset="0"/>
              </a:rPr>
              <a:t>th</a:t>
            </a:r>
            <a:r>
              <a:rPr lang="en-US" dirty="0" smtClean="0">
                <a:solidFill>
                  <a:srgbClr val="002060"/>
                </a:solidFill>
                <a:latin typeface="Arial" panose="020B0604020202020204" pitchFamily="34" charset="0"/>
                <a:cs typeface="Arial" panose="020B0604020202020204" pitchFamily="34" charset="0"/>
              </a:rPr>
              <a:t> June 2022</a:t>
            </a:r>
            <a:endParaRPr lang="en-US" dirty="0">
              <a:solidFill>
                <a:srgbClr val="002060"/>
              </a:solidFill>
              <a:latin typeface="Arial" panose="020B0604020202020204" pitchFamily="34" charset="0"/>
              <a:cs typeface="Arial" panose="020B0604020202020204" pitchFamily="34" charset="0"/>
            </a:endParaRPr>
          </a:p>
          <a:p>
            <a:pPr algn="l"/>
            <a:endParaRPr lang="en-US" dirty="0">
              <a:solidFill>
                <a:srgbClr val="002060"/>
              </a:solidFill>
              <a:latin typeface="Arial" panose="020B0604020202020204" pitchFamily="34" charset="0"/>
              <a:cs typeface="Arial" panose="020B0604020202020204" pitchFamily="34" charset="0"/>
            </a:endParaRPr>
          </a:p>
          <a:p>
            <a:pPr algn="l"/>
            <a:endParaRPr lang="en-US" dirty="0">
              <a:solidFill>
                <a:srgbClr val="002060"/>
              </a:solidFill>
              <a:latin typeface="Arial" panose="020B0604020202020204" pitchFamily="34" charset="0"/>
              <a:cs typeface="Arial" panose="020B0604020202020204" pitchFamily="34" charset="0"/>
            </a:endParaRPr>
          </a:p>
          <a:p>
            <a:pPr algn="l"/>
            <a:r>
              <a:rPr lang="en-US" b="1" dirty="0">
                <a:solidFill>
                  <a:srgbClr val="002060"/>
                </a:solidFill>
                <a:latin typeface="Arial" panose="020B0604020202020204" pitchFamily="34" charset="0"/>
                <a:cs typeface="Arial" panose="020B0604020202020204" pitchFamily="34" charset="0"/>
              </a:rPr>
              <a:t>Presented by</a:t>
            </a:r>
            <a:r>
              <a:rPr lang="en-US" dirty="0">
                <a:solidFill>
                  <a:srgbClr val="002060"/>
                </a:solidFill>
                <a:latin typeface="Arial" panose="020B0604020202020204" pitchFamily="34" charset="0"/>
                <a:cs typeface="Arial" panose="020B0604020202020204" pitchFamily="34" charset="0"/>
              </a:rPr>
              <a:t>:</a:t>
            </a:r>
          </a:p>
          <a:p>
            <a:pPr algn="l"/>
            <a:r>
              <a:rPr lang="en-US" dirty="0" smtClean="0">
                <a:solidFill>
                  <a:srgbClr val="002060"/>
                </a:solidFill>
                <a:latin typeface="Arial" panose="020B0604020202020204" pitchFamily="34" charset="0"/>
                <a:cs typeface="Arial" panose="020B0604020202020204" pitchFamily="34" charset="0"/>
              </a:rPr>
              <a:t>Dr. Muhammad Nurariffudin</a:t>
            </a:r>
            <a:endParaRPr lang="en-US" dirty="0">
              <a:solidFill>
                <a:srgbClr val="002060"/>
              </a:solidFill>
              <a:latin typeface="Arial" panose="020B0604020202020204" pitchFamily="34" charset="0"/>
              <a:cs typeface="Arial" panose="020B0604020202020204" pitchFamily="34" charset="0"/>
            </a:endParaRPr>
          </a:p>
          <a:p>
            <a:pPr algn="l"/>
            <a:r>
              <a:rPr lang="en-US" dirty="0" err="1">
                <a:solidFill>
                  <a:srgbClr val="002060"/>
                </a:solidFill>
                <a:latin typeface="Arial" panose="020B0604020202020204" pitchFamily="34" charset="0"/>
                <a:cs typeface="Arial" panose="020B0604020202020204" pitchFamily="34" charset="0"/>
              </a:rPr>
              <a:t>Universiti</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Teknologi</a:t>
            </a:r>
            <a:r>
              <a:rPr lang="en-US" dirty="0">
                <a:solidFill>
                  <a:srgbClr val="002060"/>
                </a:solidFill>
                <a:latin typeface="Arial" panose="020B0604020202020204" pitchFamily="34" charset="0"/>
                <a:cs typeface="Arial" panose="020B0604020202020204" pitchFamily="34" charset="0"/>
              </a:rPr>
              <a:t> Malaysia (UTM)</a:t>
            </a:r>
          </a:p>
        </p:txBody>
      </p:sp>
      <p:pic>
        <p:nvPicPr>
          <p:cNvPr id="7" name="Picture 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stretch>
            <a:fillRect/>
          </a:stretch>
        </p:blipFill>
        <p:spPr>
          <a:xfrm>
            <a:off x="7717675" y="2760656"/>
            <a:ext cx="3933825" cy="1162050"/>
          </a:xfrm>
          <a:prstGeom prst="rect">
            <a:avLst/>
          </a:prstGeom>
        </p:spPr>
      </p:pic>
    </p:spTree>
    <p:extLst>
      <p:ext uri="{BB962C8B-B14F-4D97-AF65-F5344CB8AC3E}">
        <p14:creationId xmlns:p14="http://schemas.microsoft.com/office/powerpoint/2010/main" val="25823820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10</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449;p20">
            <a:extLst>
              <a:ext uri="{FF2B5EF4-FFF2-40B4-BE49-F238E27FC236}">
                <a16:creationId xmlns:a16="http://schemas.microsoft.com/office/drawing/2014/main" id="{C6670539-8A0E-4CA4-A1E4-8D22B04ADFB3}"/>
              </a:ext>
            </a:extLst>
          </p:cNvPr>
          <p:cNvSpPr txBox="1"/>
          <p:nvPr/>
        </p:nvSpPr>
        <p:spPr>
          <a:xfrm>
            <a:off x="430537" y="1580761"/>
            <a:ext cx="612810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chemeClr val="dk1"/>
                </a:solidFill>
                <a:latin typeface="Calibri"/>
                <a:ea typeface="Calibri"/>
                <a:cs typeface="Calibri"/>
                <a:sym typeface="Calibri"/>
              </a:rPr>
              <a:t>Inverter</a:t>
            </a:r>
            <a:endParaRPr sz="4400" b="1" dirty="0">
              <a:solidFill>
                <a:schemeClr val="dk1"/>
              </a:solidFill>
              <a:latin typeface="Arial"/>
              <a:ea typeface="Arial"/>
              <a:cs typeface="Arial"/>
              <a:sym typeface="Arial"/>
            </a:endParaRPr>
          </a:p>
        </p:txBody>
      </p:sp>
      <p:pic>
        <p:nvPicPr>
          <p:cNvPr id="5" name="Google Shape;450;p20" descr="Image result for solar pv inverter">
            <a:extLst>
              <a:ext uri="{FF2B5EF4-FFF2-40B4-BE49-F238E27FC236}">
                <a16:creationId xmlns:a16="http://schemas.microsoft.com/office/drawing/2014/main" id="{6E46EB08-1974-482A-8D7B-8A68067DCB2E}"/>
              </a:ext>
            </a:extLst>
          </p:cNvPr>
          <p:cNvPicPr preferRelativeResize="0"/>
          <p:nvPr/>
        </p:nvPicPr>
        <p:blipFill rotWithShape="1">
          <a:blip r:embed="rId3">
            <a:alphaModFix/>
          </a:blip>
          <a:srcRect/>
          <a:stretch/>
        </p:blipFill>
        <p:spPr>
          <a:xfrm>
            <a:off x="6558643" y="1580761"/>
            <a:ext cx="4533900" cy="4533900"/>
          </a:xfrm>
          <a:prstGeom prst="rect">
            <a:avLst/>
          </a:prstGeom>
          <a:noFill/>
          <a:ln>
            <a:noFill/>
          </a:ln>
        </p:spPr>
      </p:pic>
      <p:sp>
        <p:nvSpPr>
          <p:cNvPr id="8" name="Google Shape;451;p20">
            <a:extLst>
              <a:ext uri="{FF2B5EF4-FFF2-40B4-BE49-F238E27FC236}">
                <a16:creationId xmlns:a16="http://schemas.microsoft.com/office/drawing/2014/main" id="{6E32D5B2-7B39-419F-B436-BA503CE3385D}"/>
              </a:ext>
            </a:extLst>
          </p:cNvPr>
          <p:cNvSpPr txBox="1"/>
          <p:nvPr/>
        </p:nvSpPr>
        <p:spPr>
          <a:xfrm>
            <a:off x="655321" y="2575034"/>
            <a:ext cx="5120113" cy="346222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Solar PV produces direct current (DC)</a:t>
            </a:r>
            <a:endParaRPr dirty="0"/>
          </a:p>
          <a:p>
            <a:pPr marL="228600" marR="0" lvl="0" indent="-228600" algn="l" rtl="0">
              <a:lnSpc>
                <a:spcPct val="90000"/>
              </a:lnSpc>
              <a:spcBef>
                <a:spcPts val="100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Our electronic devices uses alternating current (AC)</a:t>
            </a:r>
            <a:endParaRPr dirty="0"/>
          </a:p>
          <a:p>
            <a:pPr marL="228600" marR="0" lvl="0" indent="-228600" algn="l" rtl="0">
              <a:lnSpc>
                <a:spcPct val="90000"/>
              </a:lnSpc>
              <a:spcBef>
                <a:spcPts val="100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Inverter converts DC to AC so that we can utilize the electricity that is generated using solar PV</a:t>
            </a:r>
            <a:endParaRPr dirty="0"/>
          </a:p>
          <a:p>
            <a:pPr marL="228600" marR="0" lvl="0" indent="-228600" algn="l" rtl="0">
              <a:lnSpc>
                <a:spcPct val="90000"/>
              </a:lnSpc>
              <a:spcBef>
                <a:spcPts val="1000"/>
              </a:spcBef>
              <a:spcAft>
                <a:spcPts val="0"/>
              </a:spcAft>
              <a:buClr>
                <a:schemeClr val="dk1"/>
              </a:buClr>
              <a:buSzPts val="1800"/>
              <a:buFont typeface="Arial"/>
              <a:buChar char="•"/>
            </a:pPr>
            <a:r>
              <a:rPr lang="en-US" sz="1800" dirty="0">
                <a:solidFill>
                  <a:schemeClr val="dk1"/>
                </a:solidFill>
                <a:latin typeface="Calibri"/>
                <a:ea typeface="Calibri"/>
                <a:cs typeface="Calibri"/>
                <a:sym typeface="Calibri"/>
              </a:rPr>
              <a:t>Our grid network also operate in AC and hence requires solar PV generated electricity to be converted from DC to AC as well</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23793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465;p22">
            <a:extLst>
              <a:ext uri="{FF2B5EF4-FFF2-40B4-BE49-F238E27FC236}">
                <a16:creationId xmlns:a16="http://schemas.microsoft.com/office/drawing/2014/main" id="{DD286F96-B38B-41EF-B479-909D4429C669}"/>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Solar PV Configuration</a:t>
            </a:r>
            <a:endParaRPr sz="2800" b="1" dirty="0">
              <a:solidFill>
                <a:schemeClr val="dk1"/>
              </a:solidFill>
              <a:latin typeface="Arial"/>
              <a:ea typeface="Arial"/>
              <a:cs typeface="Arial"/>
              <a:sym typeface="Arial"/>
            </a:endParaRPr>
          </a:p>
        </p:txBody>
      </p:sp>
      <p:sp>
        <p:nvSpPr>
          <p:cNvPr id="5" name="Google Shape;466;p22">
            <a:extLst>
              <a:ext uri="{FF2B5EF4-FFF2-40B4-BE49-F238E27FC236}">
                <a16:creationId xmlns:a16="http://schemas.microsoft.com/office/drawing/2014/main" id="{8F666B4F-A062-4DE9-A994-6B9460A21DB1}"/>
              </a:ext>
            </a:extLst>
          </p:cNvPr>
          <p:cNvSpPr txBox="1"/>
          <p:nvPr/>
        </p:nvSpPr>
        <p:spPr>
          <a:xfrm>
            <a:off x="447953" y="1324121"/>
            <a:ext cx="11414016"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Arial"/>
                <a:ea typeface="Arial"/>
                <a:cs typeface="Arial"/>
                <a:sym typeface="Arial"/>
              </a:rPr>
              <a:t>A) Stand-Alone			B) Inject to Grid		Hybrid of (A) and (B)</a:t>
            </a:r>
            <a:endParaRPr dirty="0"/>
          </a:p>
          <a:p>
            <a:pPr marL="342900" marR="0" lvl="0" indent="-215900" algn="l" rtl="0">
              <a:spcBef>
                <a:spcPts val="0"/>
              </a:spcBef>
              <a:spcAft>
                <a:spcPts val="0"/>
              </a:spcAft>
              <a:buClr>
                <a:schemeClr val="dk1"/>
              </a:buClr>
              <a:buSzPts val="2000"/>
              <a:buFont typeface="Arial"/>
              <a:buNone/>
            </a:pPr>
            <a:endParaRPr sz="2000" b="1" dirty="0">
              <a:solidFill>
                <a:schemeClr val="dk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dirty="0">
              <a:solidFill>
                <a:schemeClr val="dk1"/>
              </a:solidFill>
              <a:latin typeface="Arial"/>
              <a:ea typeface="Arial"/>
              <a:cs typeface="Arial"/>
              <a:sym typeface="Arial"/>
            </a:endParaRPr>
          </a:p>
        </p:txBody>
      </p:sp>
      <p:pic>
        <p:nvPicPr>
          <p:cNvPr id="8" name="Google Shape;467;p22" descr="Related image">
            <a:extLst>
              <a:ext uri="{FF2B5EF4-FFF2-40B4-BE49-F238E27FC236}">
                <a16:creationId xmlns:a16="http://schemas.microsoft.com/office/drawing/2014/main" id="{64BACA4B-6C2B-406C-BC7F-5CE2F18414E0}"/>
              </a:ext>
            </a:extLst>
          </p:cNvPr>
          <p:cNvPicPr preferRelativeResize="0"/>
          <p:nvPr/>
        </p:nvPicPr>
        <p:blipFill rotWithShape="1">
          <a:blip r:embed="rId3">
            <a:alphaModFix/>
          </a:blip>
          <a:srcRect/>
          <a:stretch/>
        </p:blipFill>
        <p:spPr>
          <a:xfrm>
            <a:off x="397329" y="1783468"/>
            <a:ext cx="3425609" cy="1866956"/>
          </a:xfrm>
          <a:prstGeom prst="rect">
            <a:avLst/>
          </a:prstGeom>
          <a:noFill/>
          <a:ln>
            <a:noFill/>
          </a:ln>
        </p:spPr>
      </p:pic>
      <p:pic>
        <p:nvPicPr>
          <p:cNvPr id="9" name="Google Shape;468;p22" descr="Image result for solar pv configuration direct to grid">
            <a:extLst>
              <a:ext uri="{FF2B5EF4-FFF2-40B4-BE49-F238E27FC236}">
                <a16:creationId xmlns:a16="http://schemas.microsoft.com/office/drawing/2014/main" id="{95DE41AB-6205-4386-B031-A025D7B98543}"/>
              </a:ext>
            </a:extLst>
          </p:cNvPr>
          <p:cNvPicPr preferRelativeResize="0"/>
          <p:nvPr/>
        </p:nvPicPr>
        <p:blipFill rotWithShape="1">
          <a:blip r:embed="rId4">
            <a:alphaModFix/>
          </a:blip>
          <a:srcRect/>
          <a:stretch/>
        </p:blipFill>
        <p:spPr>
          <a:xfrm>
            <a:off x="4512517" y="1783468"/>
            <a:ext cx="3433324" cy="1728183"/>
          </a:xfrm>
          <a:prstGeom prst="rect">
            <a:avLst/>
          </a:prstGeom>
          <a:noFill/>
          <a:ln>
            <a:noFill/>
          </a:ln>
        </p:spPr>
      </p:pic>
      <p:pic>
        <p:nvPicPr>
          <p:cNvPr id="10" name="Google Shape;469;p22" descr="Related image">
            <a:extLst>
              <a:ext uri="{FF2B5EF4-FFF2-40B4-BE49-F238E27FC236}">
                <a16:creationId xmlns:a16="http://schemas.microsoft.com/office/drawing/2014/main" id="{A1498A77-4B64-4FD8-BEED-32339EAD7FB9}"/>
              </a:ext>
            </a:extLst>
          </p:cNvPr>
          <p:cNvPicPr preferRelativeResize="0"/>
          <p:nvPr/>
        </p:nvPicPr>
        <p:blipFill rotWithShape="1">
          <a:blip r:embed="rId5">
            <a:alphaModFix/>
          </a:blip>
          <a:srcRect t="19797"/>
          <a:stretch/>
        </p:blipFill>
        <p:spPr>
          <a:xfrm>
            <a:off x="8628500" y="1792040"/>
            <a:ext cx="2870688" cy="2302377"/>
          </a:xfrm>
          <a:prstGeom prst="rect">
            <a:avLst/>
          </a:prstGeom>
          <a:noFill/>
          <a:ln>
            <a:noFill/>
          </a:ln>
        </p:spPr>
      </p:pic>
      <p:sp>
        <p:nvSpPr>
          <p:cNvPr id="11" name="Google Shape;470;p22">
            <a:extLst>
              <a:ext uri="{FF2B5EF4-FFF2-40B4-BE49-F238E27FC236}">
                <a16:creationId xmlns:a16="http://schemas.microsoft.com/office/drawing/2014/main" id="{7AC93B03-9B5B-461E-A4D8-75276C7305B0}"/>
              </a:ext>
            </a:extLst>
          </p:cNvPr>
          <p:cNvSpPr txBox="1"/>
          <p:nvPr/>
        </p:nvSpPr>
        <p:spPr>
          <a:xfrm>
            <a:off x="303274" y="3650424"/>
            <a:ext cx="3613718" cy="357020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Stand Alone System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Electricity have to be from the solar panel or the optional generator (as back up)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Battery is compulsory to store solar energy during the day time to use at night</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Advantage: Self Sustaining, Suitable for off-grid system</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Disadvantage: High Cost of Investment due to battery system</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2" name="Google Shape;471;p22">
            <a:extLst>
              <a:ext uri="{FF2B5EF4-FFF2-40B4-BE49-F238E27FC236}">
                <a16:creationId xmlns:a16="http://schemas.microsoft.com/office/drawing/2014/main" id="{C6E5B496-9572-4FB8-85B6-192BAD0F2596}"/>
              </a:ext>
            </a:extLst>
          </p:cNvPr>
          <p:cNvSpPr txBox="1"/>
          <p:nvPr/>
        </p:nvSpPr>
        <p:spPr>
          <a:xfrm>
            <a:off x="4454829" y="3511651"/>
            <a:ext cx="3613718" cy="329320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Directly Sold to the Grid after Use in household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Household can also purchase electricity from the grid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Can directly be sold to the grid without supplying to the house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Do not require battery</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Advantage: Low Cost of Investment, Able to generate revenue</a:t>
            </a:r>
            <a:endParaRPr/>
          </a:p>
          <a:p>
            <a:pPr marL="0" marR="0" lvl="0" indent="0" algn="l" rtl="0">
              <a:spcBef>
                <a:spcPts val="0"/>
              </a:spcBef>
              <a:spcAft>
                <a:spcPts val="0"/>
              </a:spcAft>
              <a:buNone/>
            </a:pPr>
            <a:r>
              <a:rPr lang="en-US" sz="1600" b="1">
                <a:solidFill>
                  <a:schemeClr val="dk1"/>
                </a:solidFill>
                <a:latin typeface="Calibri"/>
                <a:ea typeface="Calibri"/>
                <a:cs typeface="Calibri"/>
                <a:sym typeface="Calibri"/>
              </a:rPr>
              <a:t>Disadvantage: Must be grid connected and obtain approval to inject electricity</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9714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12</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487;p24">
            <a:extLst>
              <a:ext uri="{FF2B5EF4-FFF2-40B4-BE49-F238E27FC236}">
                <a16:creationId xmlns:a16="http://schemas.microsoft.com/office/drawing/2014/main" id="{8CB91DF0-B99A-423A-A20C-5D2E0A9C760B}"/>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Where to Install Solar PV</a:t>
            </a:r>
            <a:endParaRPr sz="2800" b="1" dirty="0">
              <a:solidFill>
                <a:schemeClr val="dk1"/>
              </a:solidFill>
              <a:latin typeface="Arial"/>
              <a:ea typeface="Arial"/>
              <a:cs typeface="Arial"/>
              <a:sym typeface="Arial"/>
            </a:endParaRPr>
          </a:p>
        </p:txBody>
      </p:sp>
      <p:pic>
        <p:nvPicPr>
          <p:cNvPr id="5" name="Google Shape;488;p24" descr="Image result for solar PV installation industrial roof">
            <a:extLst>
              <a:ext uri="{FF2B5EF4-FFF2-40B4-BE49-F238E27FC236}">
                <a16:creationId xmlns:a16="http://schemas.microsoft.com/office/drawing/2014/main" id="{C8710878-B0E9-4691-82F1-8A6907724680}"/>
              </a:ext>
            </a:extLst>
          </p:cNvPr>
          <p:cNvPicPr preferRelativeResize="0"/>
          <p:nvPr/>
        </p:nvPicPr>
        <p:blipFill rotWithShape="1">
          <a:blip r:embed="rId3">
            <a:alphaModFix/>
          </a:blip>
          <a:srcRect l="15750" r="33442"/>
          <a:stretch/>
        </p:blipFill>
        <p:spPr>
          <a:xfrm>
            <a:off x="684363" y="1770883"/>
            <a:ext cx="3180271" cy="1911158"/>
          </a:xfrm>
          <a:prstGeom prst="rect">
            <a:avLst/>
          </a:prstGeom>
          <a:noFill/>
          <a:ln>
            <a:noFill/>
          </a:ln>
        </p:spPr>
      </p:pic>
      <p:pic>
        <p:nvPicPr>
          <p:cNvPr id="8" name="Google Shape;489;p24" descr="Image result for solar PV installation ground">
            <a:extLst>
              <a:ext uri="{FF2B5EF4-FFF2-40B4-BE49-F238E27FC236}">
                <a16:creationId xmlns:a16="http://schemas.microsoft.com/office/drawing/2014/main" id="{400736E2-6611-40E3-9344-A62BF510D20D}"/>
              </a:ext>
            </a:extLst>
          </p:cNvPr>
          <p:cNvPicPr preferRelativeResize="0"/>
          <p:nvPr/>
        </p:nvPicPr>
        <p:blipFill rotWithShape="1">
          <a:blip r:embed="rId4">
            <a:alphaModFix/>
          </a:blip>
          <a:srcRect l="8828" t="18196" r="13195" b="16865"/>
          <a:stretch/>
        </p:blipFill>
        <p:spPr>
          <a:xfrm>
            <a:off x="4231557" y="1770883"/>
            <a:ext cx="3434203" cy="1911158"/>
          </a:xfrm>
          <a:prstGeom prst="rect">
            <a:avLst/>
          </a:prstGeom>
          <a:noFill/>
          <a:ln>
            <a:noFill/>
          </a:ln>
        </p:spPr>
      </p:pic>
      <p:sp>
        <p:nvSpPr>
          <p:cNvPr id="9" name="Google Shape;490;p24">
            <a:extLst>
              <a:ext uri="{FF2B5EF4-FFF2-40B4-BE49-F238E27FC236}">
                <a16:creationId xmlns:a16="http://schemas.microsoft.com/office/drawing/2014/main" id="{8F421F10-401C-4423-BF76-02CC452C0705}"/>
              </a:ext>
            </a:extLst>
          </p:cNvPr>
          <p:cNvSpPr txBox="1"/>
          <p:nvPr/>
        </p:nvSpPr>
        <p:spPr>
          <a:xfrm>
            <a:off x="681451" y="1324121"/>
            <a:ext cx="1141401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A) On Roof		           B) On Ground			C) On Water</a:t>
            </a:r>
            <a:endParaRPr sz="2000">
              <a:solidFill>
                <a:schemeClr val="dk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sp>
        <p:nvSpPr>
          <p:cNvPr id="10" name="Google Shape;491;p24">
            <a:extLst>
              <a:ext uri="{FF2B5EF4-FFF2-40B4-BE49-F238E27FC236}">
                <a16:creationId xmlns:a16="http://schemas.microsoft.com/office/drawing/2014/main" id="{366A4D58-7310-423F-8DFC-7F463103DFDF}"/>
              </a:ext>
            </a:extLst>
          </p:cNvPr>
          <p:cNvSpPr txBox="1"/>
          <p:nvPr/>
        </p:nvSpPr>
        <p:spPr>
          <a:xfrm>
            <a:off x="661287" y="3728049"/>
            <a:ext cx="3613718" cy="338554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Solar PV can be installed on almost any roofs </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This proof to be an efficient way to implement solar PV as it utilized unused area</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However not all roof can be easily accessed for maintenance</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Not all roof are suitable for mount installation</a:t>
            </a:r>
            <a:endParaRPr/>
          </a:p>
          <a:p>
            <a:pPr marL="285750" marR="0" lvl="0" indent="-184150" algn="l" rtl="0">
              <a:spcBef>
                <a:spcPts val="0"/>
              </a:spcBef>
              <a:spcAft>
                <a:spcPts val="0"/>
              </a:spcAft>
              <a:buClr>
                <a:schemeClr val="dk1"/>
              </a:buClr>
              <a:buSzPts val="1600"/>
              <a:buFont typeface="Calibri"/>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
        <p:nvSpPr>
          <p:cNvPr id="11" name="Google Shape;492;p24">
            <a:extLst>
              <a:ext uri="{FF2B5EF4-FFF2-40B4-BE49-F238E27FC236}">
                <a16:creationId xmlns:a16="http://schemas.microsoft.com/office/drawing/2014/main" id="{54210337-B7F5-441A-BF59-237D4D8679F4}"/>
              </a:ext>
            </a:extLst>
          </p:cNvPr>
          <p:cNvSpPr txBox="1"/>
          <p:nvPr/>
        </p:nvSpPr>
        <p:spPr>
          <a:xfrm>
            <a:off x="4141799" y="3728049"/>
            <a:ext cx="3613718" cy="255454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Solar PV can be installed on ground </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This allow easier maintenance</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Increase project cost due to land acquisition</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Waste of valuable land area</a:t>
            </a:r>
            <a:endParaRPr/>
          </a:p>
          <a:p>
            <a:pPr marL="285750" marR="0" lvl="0" indent="-184150" algn="l" rtl="0">
              <a:spcBef>
                <a:spcPts val="0"/>
              </a:spcBef>
              <a:spcAft>
                <a:spcPts val="0"/>
              </a:spcAft>
              <a:buClr>
                <a:schemeClr val="dk1"/>
              </a:buClr>
              <a:buSzPts val="1600"/>
              <a:buFont typeface="Calibri"/>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pic>
        <p:nvPicPr>
          <p:cNvPr id="12" name="Google Shape;493;p24" descr="Image result for solar pv on water">
            <a:extLst>
              <a:ext uri="{FF2B5EF4-FFF2-40B4-BE49-F238E27FC236}">
                <a16:creationId xmlns:a16="http://schemas.microsoft.com/office/drawing/2014/main" id="{F77C503E-F714-4257-BAF4-634B4FA98434}"/>
              </a:ext>
            </a:extLst>
          </p:cNvPr>
          <p:cNvPicPr preferRelativeResize="0"/>
          <p:nvPr/>
        </p:nvPicPr>
        <p:blipFill rotWithShape="1">
          <a:blip r:embed="rId5">
            <a:alphaModFix/>
          </a:blip>
          <a:srcRect/>
          <a:stretch/>
        </p:blipFill>
        <p:spPr>
          <a:xfrm>
            <a:off x="8032683" y="1776118"/>
            <a:ext cx="3378999" cy="1900687"/>
          </a:xfrm>
          <a:prstGeom prst="rect">
            <a:avLst/>
          </a:prstGeom>
          <a:noFill/>
          <a:ln>
            <a:noFill/>
          </a:ln>
        </p:spPr>
      </p:pic>
      <p:sp>
        <p:nvSpPr>
          <p:cNvPr id="13" name="Google Shape;494;p24">
            <a:extLst>
              <a:ext uri="{FF2B5EF4-FFF2-40B4-BE49-F238E27FC236}">
                <a16:creationId xmlns:a16="http://schemas.microsoft.com/office/drawing/2014/main" id="{1A03BA30-A8CD-495C-96BC-1BD7744BEC69}"/>
              </a:ext>
            </a:extLst>
          </p:cNvPr>
          <p:cNvSpPr txBox="1"/>
          <p:nvPr/>
        </p:nvSpPr>
        <p:spPr>
          <a:xfrm>
            <a:off x="8032683" y="3728049"/>
            <a:ext cx="3613718" cy="200054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Solar PV can be installed floating on water</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May interrupt aquatic eco-system</a:t>
            </a:r>
            <a:endParaRPr/>
          </a:p>
          <a:p>
            <a:pPr marL="285750" marR="0" lvl="0" indent="-285750" algn="l"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Higher installation cost</a:t>
            </a:r>
            <a:endParaRPr/>
          </a:p>
          <a:p>
            <a:pPr marL="285750" marR="0" lvl="0" indent="-184150" algn="l" rtl="0">
              <a:spcBef>
                <a:spcPts val="0"/>
              </a:spcBef>
              <a:spcAft>
                <a:spcPts val="0"/>
              </a:spcAft>
              <a:buClr>
                <a:schemeClr val="dk1"/>
              </a:buClr>
              <a:buSzPts val="1600"/>
              <a:buFont typeface="Calibri"/>
              <a:buNone/>
            </a:pPr>
            <a:endParaRPr sz="16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171450" algn="l" rtl="0">
              <a:spcBef>
                <a:spcPts val="0"/>
              </a:spcBef>
              <a:spcAft>
                <a:spcPts val="0"/>
              </a:spcAft>
              <a:buClr>
                <a:schemeClr val="dk1"/>
              </a:buClr>
              <a:buSzPts val="1800"/>
              <a:buFont typeface="Calibri"/>
              <a:buNone/>
            </a:pP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37441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1C5964F-68A9-46CA-A367-305A39C1AF90}"/>
              </a:ext>
            </a:extLst>
          </p:cNvPr>
          <p:cNvSpPr txBox="1"/>
          <p:nvPr/>
        </p:nvSpPr>
        <p:spPr>
          <a:xfrm>
            <a:off x="451413" y="606491"/>
            <a:ext cx="113200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Electric Vehicle</a:t>
            </a:r>
          </a:p>
        </p:txBody>
      </p:sp>
      <p:sp>
        <p:nvSpPr>
          <p:cNvPr id="5" name="TextBox 4">
            <a:extLst>
              <a:ext uri="{FF2B5EF4-FFF2-40B4-BE49-F238E27FC236}">
                <a16:creationId xmlns:a16="http://schemas.microsoft.com/office/drawing/2014/main" id="{3C6EB778-80E1-4CE0-B0CD-0A54CC5FB040}"/>
              </a:ext>
            </a:extLst>
          </p:cNvPr>
          <p:cNvSpPr txBox="1"/>
          <p:nvPr/>
        </p:nvSpPr>
        <p:spPr>
          <a:xfrm>
            <a:off x="291015" y="1529442"/>
            <a:ext cx="6563342" cy="1938992"/>
          </a:xfrm>
          <a:prstGeom prst="rect">
            <a:avLst/>
          </a:prstGeom>
          <a:noFill/>
        </p:spPr>
        <p:txBody>
          <a:bodyPr wrap="square" rtlCol="0">
            <a:spAutoFit/>
          </a:bodyPr>
          <a:lstStyle/>
          <a:p>
            <a:pPr marL="342900" lvl="0" indent="-342900">
              <a:buFont typeface="Arial" panose="020B0604020202020204" pitchFamily="34" charset="0"/>
              <a:buChar char="•"/>
            </a:pPr>
            <a:r>
              <a:rPr lang="en-US" sz="2000" b="1" dirty="0">
                <a:solidFill>
                  <a:prstClr val="black"/>
                </a:solidFill>
              </a:rPr>
              <a:t>What is Electric Vehicle?</a:t>
            </a:r>
          </a:p>
          <a:p>
            <a:pPr marL="800100" lvl="1" indent="-342900">
              <a:buFont typeface="Arial" panose="020B0604020202020204" pitchFamily="34" charset="0"/>
              <a:buChar char="•"/>
            </a:pPr>
            <a:r>
              <a:rPr lang="en-US" sz="2000" dirty="0">
                <a:solidFill>
                  <a:prstClr val="black"/>
                </a:solidFill>
              </a:rPr>
              <a:t>Vehicles with two or more wheels which main powertrain comprises of one or more </a:t>
            </a:r>
            <a:r>
              <a:rPr lang="en-US" sz="2000" b="1" dirty="0">
                <a:solidFill>
                  <a:prstClr val="black"/>
                </a:solidFill>
              </a:rPr>
              <a:t>electric traction motors</a:t>
            </a:r>
            <a:r>
              <a:rPr lang="en-US" sz="2000" dirty="0">
                <a:solidFill>
                  <a:prstClr val="black"/>
                </a:solidFill>
              </a:rPr>
              <a:t> powered using </a:t>
            </a:r>
            <a:r>
              <a:rPr lang="en-US" sz="2000" b="1" dirty="0">
                <a:solidFill>
                  <a:prstClr val="black"/>
                </a:solidFill>
              </a:rPr>
              <a:t>energy stored in batteries</a:t>
            </a:r>
            <a:r>
              <a:rPr lang="en-US" sz="2000" dirty="0">
                <a:solidFill>
                  <a:prstClr val="black"/>
                </a:solidFill>
              </a:rPr>
              <a:t>. Requires charging of the batteries from external electric power supply through a vehicle inlet socket.</a:t>
            </a: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14B1E4D-D9E1-4976-900E-13F68D832748}"/>
              </a:ext>
            </a:extLst>
          </p:cNvPr>
          <p:cNvSpPr txBox="1"/>
          <p:nvPr/>
        </p:nvSpPr>
        <p:spPr>
          <a:xfrm>
            <a:off x="993904" y="3674626"/>
            <a:ext cx="5157564" cy="2246769"/>
          </a:xfrm>
          <a:prstGeom prst="rect">
            <a:avLst/>
          </a:prstGeom>
          <a:noFill/>
        </p:spPr>
        <p:txBody>
          <a:bodyPr wrap="square" rtlCol="0">
            <a:spAutoFit/>
          </a:bodyPr>
          <a:lstStyle/>
          <a:p>
            <a:pPr lvl="0"/>
            <a:r>
              <a:rPr lang="en-US" sz="2000" b="1" dirty="0">
                <a:solidFill>
                  <a:prstClr val="black"/>
                </a:solidFill>
                <a:latin typeface="+mj-lt"/>
              </a:rPr>
              <a:t>Includes:</a:t>
            </a:r>
          </a:p>
          <a:p>
            <a:pPr lvl="0"/>
            <a:r>
              <a:rPr kumimoji="0" lang="en-US" sz="20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-Battery electric vehicles (BEVs)</a:t>
            </a:r>
          </a:p>
          <a:p>
            <a:pPr lvl="0"/>
            <a:r>
              <a:rPr lang="en-US" sz="2000" dirty="0">
                <a:solidFill>
                  <a:prstClr val="black"/>
                </a:solidFill>
                <a:latin typeface="+mj-lt"/>
                <a:cs typeface="Arial" panose="020B0604020202020204" pitchFamily="34" charset="0"/>
              </a:rPr>
              <a:t>-Plug-in hybrid electric vehicles (PHEVs)</a:t>
            </a:r>
          </a:p>
          <a:p>
            <a:pPr lvl="0"/>
            <a:endParaRPr kumimoji="0" lang="en-US" sz="200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a:p>
            <a:pPr lvl="0"/>
            <a:r>
              <a:rPr lang="en-US" sz="2000" b="1" dirty="0">
                <a:solidFill>
                  <a:prstClr val="black"/>
                </a:solidFill>
                <a:latin typeface="+mj-lt"/>
                <a:cs typeface="Arial" panose="020B0604020202020204" pitchFamily="34" charset="0"/>
              </a:rPr>
              <a:t>Excludes:</a:t>
            </a:r>
          </a:p>
          <a:p>
            <a:pPr lvl="0"/>
            <a:r>
              <a:rPr kumimoji="0" lang="en-US" sz="2000" i="0" u="none" strike="noStrike" kern="1200" cap="none" spc="0" normalizeH="0" baseline="0" noProof="0" dirty="0">
                <a:ln>
                  <a:noFill/>
                </a:ln>
                <a:solidFill>
                  <a:prstClr val="black"/>
                </a:solidFill>
                <a:effectLst/>
                <a:uLnTx/>
                <a:uFillTx/>
                <a:latin typeface="+mj-lt"/>
                <a:ea typeface="+mn-ea"/>
                <a:cs typeface="Arial" panose="020B0604020202020204" pitchFamily="34" charset="0"/>
              </a:rPr>
              <a:t>-Mild hybrid vehicles</a:t>
            </a:r>
          </a:p>
          <a:p>
            <a:pPr lvl="0"/>
            <a:r>
              <a:rPr lang="en-US" sz="2000" dirty="0">
                <a:solidFill>
                  <a:prstClr val="black"/>
                </a:solidFill>
                <a:latin typeface="+mj-lt"/>
                <a:cs typeface="Arial" panose="020B0604020202020204" pitchFamily="34" charset="0"/>
              </a:rPr>
              <a:t>-Full hybrid vehicles</a:t>
            </a:r>
            <a:endParaRPr kumimoji="0" lang="en-US" sz="2000" i="0" u="none" strike="noStrike" kern="1200" cap="none" spc="0" normalizeH="0" baseline="0" noProof="0" dirty="0">
              <a:ln>
                <a:noFill/>
              </a:ln>
              <a:solidFill>
                <a:prstClr val="black"/>
              </a:solidFill>
              <a:effectLst/>
              <a:uLnTx/>
              <a:uFillTx/>
              <a:latin typeface="+mj-lt"/>
              <a:ea typeface="+mn-ea"/>
              <a:cs typeface="Arial" panose="020B0604020202020204" pitchFamily="34" charset="0"/>
            </a:endParaRPr>
          </a:p>
        </p:txBody>
      </p:sp>
      <p:pic>
        <p:nvPicPr>
          <p:cNvPr id="9" name="Picture 2" descr="http://www.surrey.ca/images/cos-master/pageImages/Leaf-charge-at-Museum-Feature-Image.jpg">
            <a:extLst>
              <a:ext uri="{FF2B5EF4-FFF2-40B4-BE49-F238E27FC236}">
                <a16:creationId xmlns:a16="http://schemas.microsoft.com/office/drawing/2014/main" id="{E6A72962-5287-49AA-B527-E4945572A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357" y="3187317"/>
            <a:ext cx="5149105" cy="2894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3615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Arrow: Left-Right 3">
            <a:extLst>
              <a:ext uri="{FF2B5EF4-FFF2-40B4-BE49-F238E27FC236}">
                <a16:creationId xmlns:a16="http://schemas.microsoft.com/office/drawing/2014/main" id="{C3D03E6E-5FF9-4726-B27F-18CD86F0167E}"/>
              </a:ext>
            </a:extLst>
          </p:cNvPr>
          <p:cNvSpPr/>
          <p:nvPr/>
        </p:nvSpPr>
        <p:spPr>
          <a:xfrm>
            <a:off x="1397442" y="1145739"/>
            <a:ext cx="9594376" cy="139207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8D87B597-7A30-4737-B553-E820DEFFC40E}"/>
              </a:ext>
            </a:extLst>
          </p:cNvPr>
          <p:cNvSpPr txBox="1"/>
          <p:nvPr/>
        </p:nvSpPr>
        <p:spPr>
          <a:xfrm>
            <a:off x="1732705" y="1657109"/>
            <a:ext cx="1552220" cy="369332"/>
          </a:xfrm>
          <a:prstGeom prst="rect">
            <a:avLst/>
          </a:prstGeom>
          <a:noFill/>
        </p:spPr>
        <p:txBody>
          <a:bodyPr wrap="none" rtlCol="0">
            <a:spAutoFit/>
          </a:bodyPr>
          <a:lstStyle/>
          <a:p>
            <a:r>
              <a:rPr lang="en-US" dirty="0"/>
              <a:t>Bigger Engines</a:t>
            </a:r>
            <a:endParaRPr lang="en-GB" dirty="0"/>
          </a:p>
        </p:txBody>
      </p:sp>
      <p:sp>
        <p:nvSpPr>
          <p:cNvPr id="8" name="TextBox 7">
            <a:extLst>
              <a:ext uri="{FF2B5EF4-FFF2-40B4-BE49-F238E27FC236}">
                <a16:creationId xmlns:a16="http://schemas.microsoft.com/office/drawing/2014/main" id="{0610232D-B01F-4027-8805-C99C85C97329}"/>
              </a:ext>
            </a:extLst>
          </p:cNvPr>
          <p:cNvSpPr txBox="1"/>
          <p:nvPr/>
        </p:nvSpPr>
        <p:spPr>
          <a:xfrm>
            <a:off x="9239051" y="1657109"/>
            <a:ext cx="1511824" cy="369332"/>
          </a:xfrm>
          <a:prstGeom prst="rect">
            <a:avLst/>
          </a:prstGeom>
          <a:noFill/>
        </p:spPr>
        <p:txBody>
          <a:bodyPr wrap="none" rtlCol="0">
            <a:spAutoFit/>
          </a:bodyPr>
          <a:lstStyle/>
          <a:p>
            <a:r>
              <a:rPr lang="en-US" dirty="0"/>
              <a:t>Bigger Battery</a:t>
            </a:r>
            <a:endParaRPr lang="en-GB" dirty="0"/>
          </a:p>
        </p:txBody>
      </p:sp>
      <p:sp>
        <p:nvSpPr>
          <p:cNvPr id="9" name="TextBox 8">
            <a:extLst>
              <a:ext uri="{FF2B5EF4-FFF2-40B4-BE49-F238E27FC236}">
                <a16:creationId xmlns:a16="http://schemas.microsoft.com/office/drawing/2014/main" id="{7F0C1E6C-B611-4FF5-B84D-DEF10A5AABD5}"/>
              </a:ext>
            </a:extLst>
          </p:cNvPr>
          <p:cNvSpPr txBox="1"/>
          <p:nvPr/>
        </p:nvSpPr>
        <p:spPr>
          <a:xfrm>
            <a:off x="475061" y="2644469"/>
            <a:ext cx="1426029" cy="1200329"/>
          </a:xfrm>
          <a:prstGeom prst="rect">
            <a:avLst/>
          </a:prstGeom>
          <a:noFill/>
        </p:spPr>
        <p:txBody>
          <a:bodyPr wrap="square" rtlCol="0">
            <a:spAutoFit/>
          </a:bodyPr>
          <a:lstStyle/>
          <a:p>
            <a:pPr algn="ctr"/>
            <a:r>
              <a:rPr lang="en-US" dirty="0"/>
              <a:t>Internal Combustion Engines </a:t>
            </a:r>
          </a:p>
          <a:p>
            <a:pPr algn="ctr"/>
            <a:r>
              <a:rPr lang="en-US" dirty="0"/>
              <a:t>(ICEs)</a:t>
            </a:r>
            <a:endParaRPr lang="en-GB" dirty="0"/>
          </a:p>
        </p:txBody>
      </p:sp>
      <p:sp>
        <p:nvSpPr>
          <p:cNvPr id="10" name="TextBox 9">
            <a:extLst>
              <a:ext uri="{FF2B5EF4-FFF2-40B4-BE49-F238E27FC236}">
                <a16:creationId xmlns:a16="http://schemas.microsoft.com/office/drawing/2014/main" id="{066E1001-077D-4EA6-BC2C-C8059D956A82}"/>
              </a:ext>
            </a:extLst>
          </p:cNvPr>
          <p:cNvSpPr txBox="1"/>
          <p:nvPr/>
        </p:nvSpPr>
        <p:spPr>
          <a:xfrm>
            <a:off x="3234590" y="2715541"/>
            <a:ext cx="1736616" cy="646331"/>
          </a:xfrm>
          <a:prstGeom prst="rect">
            <a:avLst/>
          </a:prstGeom>
          <a:noFill/>
        </p:spPr>
        <p:txBody>
          <a:bodyPr wrap="square" rtlCol="0">
            <a:spAutoFit/>
          </a:bodyPr>
          <a:lstStyle/>
          <a:p>
            <a:pPr algn="ctr"/>
            <a:r>
              <a:rPr lang="en-US" dirty="0"/>
              <a:t>Hybrid Electric Vehicles (HEVs)</a:t>
            </a:r>
          </a:p>
        </p:txBody>
      </p:sp>
      <p:sp>
        <p:nvSpPr>
          <p:cNvPr id="11" name="TextBox 10">
            <a:extLst>
              <a:ext uri="{FF2B5EF4-FFF2-40B4-BE49-F238E27FC236}">
                <a16:creationId xmlns:a16="http://schemas.microsoft.com/office/drawing/2014/main" id="{941BDC2A-72A0-428B-A53E-718C518F4F2B}"/>
              </a:ext>
            </a:extLst>
          </p:cNvPr>
          <p:cNvSpPr txBox="1"/>
          <p:nvPr/>
        </p:nvSpPr>
        <p:spPr>
          <a:xfrm>
            <a:off x="7052564" y="2739305"/>
            <a:ext cx="1736616" cy="646331"/>
          </a:xfrm>
          <a:prstGeom prst="rect">
            <a:avLst/>
          </a:prstGeom>
          <a:noFill/>
        </p:spPr>
        <p:txBody>
          <a:bodyPr wrap="square" rtlCol="0">
            <a:spAutoFit/>
          </a:bodyPr>
          <a:lstStyle/>
          <a:p>
            <a:pPr algn="ctr"/>
            <a:r>
              <a:rPr lang="en-US" dirty="0"/>
              <a:t>Plug in Hybrid Vehicles (PHEVs)</a:t>
            </a:r>
            <a:endParaRPr lang="en-GB" dirty="0"/>
          </a:p>
        </p:txBody>
      </p:sp>
      <p:sp>
        <p:nvSpPr>
          <p:cNvPr id="12" name="TextBox 11">
            <a:extLst>
              <a:ext uri="{FF2B5EF4-FFF2-40B4-BE49-F238E27FC236}">
                <a16:creationId xmlns:a16="http://schemas.microsoft.com/office/drawing/2014/main" id="{331A55C3-A791-47B8-9546-265DC2B5F9A4}"/>
              </a:ext>
            </a:extLst>
          </p:cNvPr>
          <p:cNvSpPr txBox="1"/>
          <p:nvPr/>
        </p:nvSpPr>
        <p:spPr>
          <a:xfrm>
            <a:off x="9882566" y="2739305"/>
            <a:ext cx="1736616" cy="646331"/>
          </a:xfrm>
          <a:prstGeom prst="rect">
            <a:avLst/>
          </a:prstGeom>
          <a:noFill/>
        </p:spPr>
        <p:txBody>
          <a:bodyPr wrap="square" rtlCol="0">
            <a:spAutoFit/>
          </a:bodyPr>
          <a:lstStyle/>
          <a:p>
            <a:pPr algn="ctr"/>
            <a:r>
              <a:rPr lang="en-US" dirty="0"/>
              <a:t>Electric Vehicle (EV)</a:t>
            </a:r>
            <a:endParaRPr lang="en-GB" dirty="0"/>
          </a:p>
        </p:txBody>
      </p:sp>
      <p:sp>
        <p:nvSpPr>
          <p:cNvPr id="13" name="Rectangle 12">
            <a:extLst>
              <a:ext uri="{FF2B5EF4-FFF2-40B4-BE49-F238E27FC236}">
                <a16:creationId xmlns:a16="http://schemas.microsoft.com/office/drawing/2014/main" id="{86DF1A70-9847-424F-8F3F-40A2328D09B4}"/>
              </a:ext>
            </a:extLst>
          </p:cNvPr>
          <p:cNvSpPr/>
          <p:nvPr/>
        </p:nvSpPr>
        <p:spPr>
          <a:xfrm>
            <a:off x="6114437" y="2167955"/>
            <a:ext cx="261258" cy="3872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2">
            <a:extLst>
              <a:ext uri="{FF2B5EF4-FFF2-40B4-BE49-F238E27FC236}">
                <a16:creationId xmlns:a16="http://schemas.microsoft.com/office/drawing/2014/main" id="{D4B752F1-A9EC-4246-A501-BAD9A74ECE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65" y="4322234"/>
            <a:ext cx="2477090" cy="13920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toyota prius malaysia">
            <a:extLst>
              <a:ext uri="{FF2B5EF4-FFF2-40B4-BE49-F238E27FC236}">
                <a16:creationId xmlns:a16="http://schemas.microsoft.com/office/drawing/2014/main" id="{E41CD51F-6E05-44A7-944D-06DC385C538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3361" b="6867"/>
          <a:stretch/>
        </p:blipFill>
        <p:spPr bwMode="auto">
          <a:xfrm>
            <a:off x="3244270" y="3844798"/>
            <a:ext cx="2242474" cy="11734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bmw-330e-2">
            <a:extLst>
              <a:ext uri="{FF2B5EF4-FFF2-40B4-BE49-F238E27FC236}">
                <a16:creationId xmlns:a16="http://schemas.microsoft.com/office/drawing/2014/main" id="{6112B7CE-46CE-4EAB-A21E-D560FF8205B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779"/>
          <a:stretch/>
        </p:blipFill>
        <p:spPr bwMode="auto">
          <a:xfrm>
            <a:off x="6629975" y="3844798"/>
            <a:ext cx="2467339" cy="13062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tesla EV">
            <a:extLst>
              <a:ext uri="{FF2B5EF4-FFF2-40B4-BE49-F238E27FC236}">
                <a16:creationId xmlns:a16="http://schemas.microsoft.com/office/drawing/2014/main" id="{D93A6C75-3063-4971-83A3-FE8F3A5B95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6727" y="3844798"/>
            <a:ext cx="2448295"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9120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 name="Picture 4" descr="https://afdc.energy.gov/sp/assets/car_pages/electric-c6dddcfed973673ca0cc28eddfcb3e385d56b94e8c33d7120aa3f125609e8249.jpg">
            <a:extLst>
              <a:ext uri="{FF2B5EF4-FFF2-40B4-BE49-F238E27FC236}">
                <a16:creationId xmlns:a16="http://schemas.microsoft.com/office/drawing/2014/main" id="{39581B28-0C31-4461-84F9-596959444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131" y="1005852"/>
            <a:ext cx="8410955" cy="5256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3992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01C09F38-8278-4ABC-BE4C-A8A3520760C9}"/>
              </a:ext>
            </a:extLst>
          </p:cNvPr>
          <p:cNvSpPr/>
          <p:nvPr/>
        </p:nvSpPr>
        <p:spPr>
          <a:xfrm>
            <a:off x="288470" y="1429435"/>
            <a:ext cx="6836229" cy="646331"/>
          </a:xfrm>
          <a:prstGeom prst="rect">
            <a:avLst/>
          </a:prstGeom>
        </p:spPr>
        <p:txBody>
          <a:bodyPr wrap="square">
            <a:spAutoFit/>
          </a:bodyPr>
          <a:lstStyle/>
          <a:p>
            <a:r>
              <a:rPr lang="en-MY" dirty="0">
                <a:ea typeface="Calibri" panose="020F0502020204030204" pitchFamily="34" charset="0"/>
              </a:rPr>
              <a:t>Several methods of charging which are </a:t>
            </a:r>
          </a:p>
          <a:p>
            <a:r>
              <a:rPr lang="en-MY" dirty="0">
                <a:ea typeface="Calibri" panose="020F0502020204030204" pitchFamily="34" charset="0"/>
              </a:rPr>
              <a:t>conductive charging, inductive charging and by battery swapping.</a:t>
            </a:r>
            <a:endParaRPr lang="en-GB" dirty="0"/>
          </a:p>
        </p:txBody>
      </p:sp>
      <p:sp>
        <p:nvSpPr>
          <p:cNvPr id="5" name="TextBox 4">
            <a:extLst>
              <a:ext uri="{FF2B5EF4-FFF2-40B4-BE49-F238E27FC236}">
                <a16:creationId xmlns:a16="http://schemas.microsoft.com/office/drawing/2014/main" id="{1123ECA0-439D-435C-94E1-8AEFCAD6B11B}"/>
              </a:ext>
            </a:extLst>
          </p:cNvPr>
          <p:cNvSpPr txBox="1"/>
          <p:nvPr/>
        </p:nvSpPr>
        <p:spPr>
          <a:xfrm>
            <a:off x="451413" y="606491"/>
            <a:ext cx="1132004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EV </a:t>
            </a:r>
            <a:r>
              <a:rPr lang="en-US" sz="2800" b="1" dirty="0">
                <a:solidFill>
                  <a:prstClr val="black"/>
                </a:solidFill>
                <a:latin typeface="Arial" panose="020B0604020202020204" pitchFamily="34" charset="0"/>
                <a:cs typeface="Arial" panose="020B0604020202020204" pitchFamily="34" charset="0"/>
              </a:rPr>
              <a:t>Charging</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9" name="Picture 4" descr="Image result for inductive charging EV">
            <a:extLst>
              <a:ext uri="{FF2B5EF4-FFF2-40B4-BE49-F238E27FC236}">
                <a16:creationId xmlns:a16="http://schemas.microsoft.com/office/drawing/2014/main" id="{E9543CF5-DD18-4E12-980F-7B1926FA59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0899" y="868101"/>
            <a:ext cx="4717020" cy="25734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ev battery swapping">
            <a:extLst>
              <a:ext uri="{FF2B5EF4-FFF2-40B4-BE49-F238E27FC236}">
                <a16:creationId xmlns:a16="http://schemas.microsoft.com/office/drawing/2014/main" id="{84FC3A1D-B8AB-4E91-97C0-CE4EB39F47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814" y="3941414"/>
            <a:ext cx="4288971" cy="25493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ntroduction to charging technologies: Conductive charging: AC or DC?">
            <a:extLst>
              <a:ext uri="{FF2B5EF4-FFF2-40B4-BE49-F238E27FC236}">
                <a16:creationId xmlns:a16="http://schemas.microsoft.com/office/drawing/2014/main" id="{8B173A5B-817E-4046-A35B-CF939D119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006" y="2154840"/>
            <a:ext cx="5313627" cy="296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962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A84C861-5E18-443F-B797-150AE675D862}"/>
              </a:ext>
            </a:extLst>
          </p:cNvPr>
          <p:cNvPicPr>
            <a:picLocks noChangeAspect="1"/>
          </p:cNvPicPr>
          <p:nvPr/>
        </p:nvPicPr>
        <p:blipFill>
          <a:blip r:embed="rId3"/>
          <a:stretch>
            <a:fillRect/>
          </a:stretch>
        </p:blipFill>
        <p:spPr>
          <a:xfrm>
            <a:off x="392430" y="1027689"/>
            <a:ext cx="5581650" cy="2752725"/>
          </a:xfrm>
          <a:prstGeom prst="rect">
            <a:avLst/>
          </a:prstGeom>
        </p:spPr>
      </p:pic>
      <p:pic>
        <p:nvPicPr>
          <p:cNvPr id="5" name="Picture 4">
            <a:extLst>
              <a:ext uri="{FF2B5EF4-FFF2-40B4-BE49-F238E27FC236}">
                <a16:creationId xmlns:a16="http://schemas.microsoft.com/office/drawing/2014/main" id="{D60D04FD-134B-466C-AD02-48FC7070EAF1}"/>
              </a:ext>
            </a:extLst>
          </p:cNvPr>
          <p:cNvPicPr>
            <a:picLocks noChangeAspect="1"/>
          </p:cNvPicPr>
          <p:nvPr/>
        </p:nvPicPr>
        <p:blipFill>
          <a:blip r:embed="rId4"/>
          <a:stretch>
            <a:fillRect/>
          </a:stretch>
        </p:blipFill>
        <p:spPr>
          <a:xfrm>
            <a:off x="5974080" y="1027688"/>
            <a:ext cx="5591175" cy="2752725"/>
          </a:xfrm>
          <a:prstGeom prst="rect">
            <a:avLst/>
          </a:prstGeom>
        </p:spPr>
      </p:pic>
      <p:sp>
        <p:nvSpPr>
          <p:cNvPr id="8" name="TextBox 7">
            <a:extLst>
              <a:ext uri="{FF2B5EF4-FFF2-40B4-BE49-F238E27FC236}">
                <a16:creationId xmlns:a16="http://schemas.microsoft.com/office/drawing/2014/main" id="{A2E53EC2-657F-4809-A086-EE147C0A34AB}"/>
              </a:ext>
            </a:extLst>
          </p:cNvPr>
          <p:cNvSpPr txBox="1"/>
          <p:nvPr/>
        </p:nvSpPr>
        <p:spPr>
          <a:xfrm>
            <a:off x="65859" y="3907484"/>
            <a:ext cx="3156313" cy="2031325"/>
          </a:xfrm>
          <a:prstGeom prst="rect">
            <a:avLst/>
          </a:prstGeom>
          <a:noFill/>
        </p:spPr>
        <p:txBody>
          <a:bodyPr wrap="square" rtlCol="0">
            <a:spAutoFit/>
          </a:bodyPr>
          <a:lstStyle/>
          <a:p>
            <a:r>
              <a:rPr lang="en-US" b="1" dirty="0"/>
              <a:t>Energy Efficient</a:t>
            </a:r>
            <a:r>
              <a:rPr lang="en-US" dirty="0"/>
              <a:t/>
            </a:r>
            <a:br>
              <a:rPr lang="en-US" dirty="0"/>
            </a:br>
            <a:r>
              <a:rPr lang="en-US" dirty="0"/>
              <a:t>With a barrel of oil equivalent:</a:t>
            </a:r>
          </a:p>
          <a:p>
            <a:endParaRPr lang="en-US" dirty="0"/>
          </a:p>
          <a:p>
            <a:pPr marL="285750" indent="-285750">
              <a:buFont typeface="Arial" panose="020B0604020202020204" pitchFamily="34" charset="0"/>
              <a:buChar char="•"/>
            </a:pPr>
            <a:r>
              <a:rPr lang="en-US" dirty="0"/>
              <a:t>An EV can travel further distance up to 4,021 km</a:t>
            </a:r>
          </a:p>
          <a:p>
            <a:pPr marL="285750" indent="-285750">
              <a:buFont typeface="Arial" panose="020B0604020202020204" pitchFamily="34" charset="0"/>
              <a:buChar char="•"/>
            </a:pPr>
            <a:r>
              <a:rPr lang="en-US" dirty="0"/>
              <a:t>A petrol car can travel only up to 2,199 km</a:t>
            </a:r>
          </a:p>
        </p:txBody>
      </p:sp>
      <p:sp>
        <p:nvSpPr>
          <p:cNvPr id="9" name="TextBox 8">
            <a:extLst>
              <a:ext uri="{FF2B5EF4-FFF2-40B4-BE49-F238E27FC236}">
                <a16:creationId xmlns:a16="http://schemas.microsoft.com/office/drawing/2014/main" id="{EBA902DA-1246-4FA2-A185-ED6F62A09342}"/>
              </a:ext>
            </a:extLst>
          </p:cNvPr>
          <p:cNvSpPr txBox="1"/>
          <p:nvPr/>
        </p:nvSpPr>
        <p:spPr>
          <a:xfrm>
            <a:off x="3081201" y="3907483"/>
            <a:ext cx="3156313" cy="2308324"/>
          </a:xfrm>
          <a:prstGeom prst="rect">
            <a:avLst/>
          </a:prstGeom>
          <a:noFill/>
        </p:spPr>
        <p:txBody>
          <a:bodyPr wrap="square" rtlCol="0">
            <a:spAutoFit/>
          </a:bodyPr>
          <a:lstStyle/>
          <a:p>
            <a:r>
              <a:rPr lang="en-US" b="1" dirty="0"/>
              <a:t>Zero Emission</a:t>
            </a:r>
            <a:r>
              <a:rPr lang="en-US" dirty="0"/>
              <a:t/>
            </a:r>
            <a:br>
              <a:rPr lang="en-US" dirty="0"/>
            </a:br>
            <a:endParaRPr lang="en-US" dirty="0"/>
          </a:p>
          <a:p>
            <a:pPr marL="285750" indent="-285750">
              <a:buFont typeface="Arial" panose="020B0604020202020204" pitchFamily="34" charset="0"/>
              <a:buChar char="•"/>
            </a:pPr>
            <a:r>
              <a:rPr lang="en-US" dirty="0"/>
              <a:t>Even if the electricity is from fossil fuel, it contribute lesser to carbon footprint</a:t>
            </a:r>
          </a:p>
          <a:p>
            <a:pPr marL="285750" indent="-285750">
              <a:buFont typeface="Arial" panose="020B0604020202020204" pitchFamily="34" charset="0"/>
              <a:buChar char="•"/>
            </a:pPr>
            <a:r>
              <a:rPr lang="en-US" dirty="0"/>
              <a:t>And produces no pollution (reduced noise pollution as well) on road</a:t>
            </a:r>
          </a:p>
        </p:txBody>
      </p:sp>
      <p:sp>
        <p:nvSpPr>
          <p:cNvPr id="10" name="TextBox 9">
            <a:extLst>
              <a:ext uri="{FF2B5EF4-FFF2-40B4-BE49-F238E27FC236}">
                <a16:creationId xmlns:a16="http://schemas.microsoft.com/office/drawing/2014/main" id="{4580A262-9BC1-4298-86B0-0338615FFC1B}"/>
              </a:ext>
            </a:extLst>
          </p:cNvPr>
          <p:cNvSpPr txBox="1"/>
          <p:nvPr/>
        </p:nvSpPr>
        <p:spPr>
          <a:xfrm>
            <a:off x="6237514" y="3907483"/>
            <a:ext cx="3156313" cy="1477328"/>
          </a:xfrm>
          <a:prstGeom prst="rect">
            <a:avLst/>
          </a:prstGeom>
          <a:noFill/>
        </p:spPr>
        <p:txBody>
          <a:bodyPr wrap="square" rtlCol="0">
            <a:spAutoFit/>
          </a:bodyPr>
          <a:lstStyle/>
          <a:p>
            <a:r>
              <a:rPr lang="en-US" b="1" dirty="0"/>
              <a:t>Low Maintenance</a:t>
            </a:r>
            <a:r>
              <a:rPr lang="en-US" dirty="0"/>
              <a:t/>
            </a:r>
            <a:br>
              <a:rPr lang="en-US" dirty="0"/>
            </a:br>
            <a:endParaRPr lang="en-US" dirty="0"/>
          </a:p>
          <a:p>
            <a:pPr marL="285750" indent="-285750">
              <a:buFont typeface="Arial" panose="020B0604020202020204" pitchFamily="34" charset="0"/>
              <a:buChar char="•"/>
            </a:pPr>
            <a:r>
              <a:rPr lang="en-US" dirty="0"/>
              <a:t>Due to lesser working fluids</a:t>
            </a:r>
          </a:p>
          <a:p>
            <a:pPr marL="285750" indent="-285750">
              <a:buFont typeface="Arial" panose="020B0604020202020204" pitchFamily="34" charset="0"/>
              <a:buChar char="•"/>
            </a:pPr>
            <a:r>
              <a:rPr lang="en-US" dirty="0"/>
              <a:t>And lesser moving parts in the vehicles</a:t>
            </a:r>
          </a:p>
        </p:txBody>
      </p:sp>
      <p:sp>
        <p:nvSpPr>
          <p:cNvPr id="11" name="TextBox 10">
            <a:extLst>
              <a:ext uri="{FF2B5EF4-FFF2-40B4-BE49-F238E27FC236}">
                <a16:creationId xmlns:a16="http://schemas.microsoft.com/office/drawing/2014/main" id="{34E1F15B-1DD9-46FB-B6A5-189B37F37BAD}"/>
              </a:ext>
            </a:extLst>
          </p:cNvPr>
          <p:cNvSpPr txBox="1"/>
          <p:nvPr/>
        </p:nvSpPr>
        <p:spPr>
          <a:xfrm>
            <a:off x="9252856" y="3907483"/>
            <a:ext cx="2830287" cy="2031325"/>
          </a:xfrm>
          <a:prstGeom prst="rect">
            <a:avLst/>
          </a:prstGeom>
          <a:noFill/>
        </p:spPr>
        <p:txBody>
          <a:bodyPr wrap="square" rtlCol="0">
            <a:spAutoFit/>
          </a:bodyPr>
          <a:lstStyle/>
          <a:p>
            <a:r>
              <a:rPr lang="en-US" b="1" dirty="0"/>
              <a:t>But it is:</a:t>
            </a:r>
            <a:r>
              <a:rPr lang="en-US" dirty="0"/>
              <a:t/>
            </a:r>
            <a:br>
              <a:rPr lang="en-US" dirty="0"/>
            </a:br>
            <a:endParaRPr lang="en-US" dirty="0"/>
          </a:p>
          <a:p>
            <a:pPr marL="285750" indent="-285750">
              <a:buFont typeface="Arial" panose="020B0604020202020204" pitchFamily="34" charset="0"/>
              <a:buChar char="•"/>
            </a:pPr>
            <a:r>
              <a:rPr lang="en-US" dirty="0"/>
              <a:t>More expensive</a:t>
            </a:r>
          </a:p>
          <a:p>
            <a:pPr marL="285750" indent="-285750">
              <a:buFont typeface="Arial" panose="020B0604020202020204" pitchFamily="34" charset="0"/>
              <a:buChar char="•"/>
            </a:pPr>
            <a:r>
              <a:rPr lang="en-US" dirty="0"/>
              <a:t>More frequent recharging</a:t>
            </a:r>
          </a:p>
          <a:p>
            <a:pPr marL="285750" indent="-285750">
              <a:buFont typeface="Arial" panose="020B0604020202020204" pitchFamily="34" charset="0"/>
              <a:buChar char="•"/>
            </a:pPr>
            <a:r>
              <a:rPr lang="en-US" dirty="0"/>
              <a:t>Long Charging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131073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18</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074" name="Picture 2" descr="microgrid defined">
            <a:extLst>
              <a:ext uri="{FF2B5EF4-FFF2-40B4-BE49-F238E27FC236}">
                <a16:creationId xmlns:a16="http://schemas.microsoft.com/office/drawing/2014/main" id="{AB09E483-31EF-40AF-B8B6-35699AF73B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481" b="3459"/>
          <a:stretch/>
        </p:blipFill>
        <p:spPr bwMode="auto">
          <a:xfrm>
            <a:off x="114114" y="1381087"/>
            <a:ext cx="6648073" cy="40958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8E77239-6D14-4C57-BEA4-C4FE1F8F2DAE}"/>
              </a:ext>
            </a:extLst>
          </p:cNvPr>
          <p:cNvSpPr txBox="1"/>
          <p:nvPr/>
        </p:nvSpPr>
        <p:spPr>
          <a:xfrm>
            <a:off x="2524501" y="6445747"/>
            <a:ext cx="9264213" cy="276999"/>
          </a:xfrm>
          <a:prstGeom prst="rect">
            <a:avLst/>
          </a:prstGeom>
          <a:noFill/>
        </p:spPr>
        <p:txBody>
          <a:bodyPr wrap="square">
            <a:spAutoFit/>
          </a:bodyPr>
          <a:lstStyle/>
          <a:p>
            <a:r>
              <a:rPr lang="en-MY" sz="1200" dirty="0"/>
              <a:t>https://microgridknowledge.com/microgrid-defined/#:~:text=A%20microgrid%20is%20a%20self,generators)%20that%20produce%20its%20power.</a:t>
            </a:r>
          </a:p>
        </p:txBody>
      </p:sp>
      <p:sp>
        <p:nvSpPr>
          <p:cNvPr id="10" name="TextBox 9">
            <a:extLst>
              <a:ext uri="{FF2B5EF4-FFF2-40B4-BE49-F238E27FC236}">
                <a16:creationId xmlns:a16="http://schemas.microsoft.com/office/drawing/2014/main" id="{6D18EE8A-0D1D-41F7-B565-875A38A86730}"/>
              </a:ext>
            </a:extLst>
          </p:cNvPr>
          <p:cNvSpPr txBox="1"/>
          <p:nvPr/>
        </p:nvSpPr>
        <p:spPr>
          <a:xfrm>
            <a:off x="7038366" y="1460125"/>
            <a:ext cx="4589736" cy="2862322"/>
          </a:xfrm>
          <a:prstGeom prst="rect">
            <a:avLst/>
          </a:prstGeom>
          <a:noFill/>
        </p:spPr>
        <p:txBody>
          <a:bodyPr wrap="square">
            <a:spAutoFit/>
          </a:bodyPr>
          <a:lstStyle/>
          <a:p>
            <a:pPr marL="285750" indent="-285750">
              <a:buFontTx/>
              <a:buChar char="-"/>
            </a:pPr>
            <a:r>
              <a:rPr lang="en-US" dirty="0"/>
              <a:t>A microgrid is a decentralized group of electricity sources and loads that normally operates, connected to and synchronous with the traditional wide area synchronous grid (</a:t>
            </a:r>
            <a:r>
              <a:rPr lang="en-US" dirty="0" err="1"/>
              <a:t>macrogrid</a:t>
            </a:r>
            <a:r>
              <a:rPr lang="en-US" dirty="0"/>
              <a:t>)</a:t>
            </a:r>
          </a:p>
          <a:p>
            <a:endParaRPr lang="en-US" dirty="0"/>
          </a:p>
          <a:p>
            <a:pPr marL="285750" indent="-285750">
              <a:buFontTx/>
              <a:buChar char="-"/>
            </a:pPr>
            <a:r>
              <a:rPr lang="en-US" dirty="0"/>
              <a:t>But is able to disconnect from the interconnected grid and to function autonomously in "island mode“</a:t>
            </a:r>
          </a:p>
          <a:p>
            <a:pPr marL="285750" indent="-285750">
              <a:buFontTx/>
              <a:buChar char="-"/>
            </a:pPr>
            <a:endParaRPr lang="en-MY" dirty="0"/>
          </a:p>
        </p:txBody>
      </p:sp>
    </p:spTree>
    <p:extLst>
      <p:ext uri="{BB962C8B-B14F-4D97-AF65-F5344CB8AC3E}">
        <p14:creationId xmlns:p14="http://schemas.microsoft.com/office/powerpoint/2010/main" val="34618614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05A7E99-CE9B-4E78-9E63-39803268A527}"/>
              </a:ext>
            </a:extLst>
          </p:cNvPr>
          <p:cNvSpPr/>
          <p:nvPr/>
        </p:nvSpPr>
        <p:spPr>
          <a:xfrm>
            <a:off x="2367364" y="4118378"/>
            <a:ext cx="7898073" cy="2568315"/>
          </a:xfrm>
          <a:prstGeom prst="rect">
            <a:avLst/>
          </a:prstGeom>
          <a:solidFill>
            <a:srgbClr val="F1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Rectangle 15">
            <a:extLst>
              <a:ext uri="{FF2B5EF4-FFF2-40B4-BE49-F238E27FC236}">
                <a16:creationId xmlns:a16="http://schemas.microsoft.com/office/drawing/2014/main" id="{B4A4FAEC-6FBB-4726-A07E-CAD566C510ED}"/>
              </a:ext>
            </a:extLst>
          </p:cNvPr>
          <p:cNvSpPr/>
          <p:nvPr/>
        </p:nvSpPr>
        <p:spPr>
          <a:xfrm>
            <a:off x="6424864" y="1214505"/>
            <a:ext cx="5619050" cy="2784178"/>
          </a:xfrm>
          <a:prstGeom prst="rect">
            <a:avLst/>
          </a:prstGeom>
          <a:solidFill>
            <a:srgbClr val="F1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5" name="Rectangle 14">
            <a:extLst>
              <a:ext uri="{FF2B5EF4-FFF2-40B4-BE49-F238E27FC236}">
                <a16:creationId xmlns:a16="http://schemas.microsoft.com/office/drawing/2014/main" id="{6E2FEC3F-F1D3-47C1-9AB3-093D5346B7D0}"/>
              </a:ext>
            </a:extLst>
          </p:cNvPr>
          <p:cNvSpPr/>
          <p:nvPr/>
        </p:nvSpPr>
        <p:spPr>
          <a:xfrm>
            <a:off x="273926" y="1226348"/>
            <a:ext cx="5998537" cy="2784178"/>
          </a:xfrm>
          <a:prstGeom prst="rect">
            <a:avLst/>
          </a:prstGeom>
          <a:solidFill>
            <a:srgbClr val="F1F7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19</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D849DEB5-BEA6-4807-9535-F49120B16335}"/>
              </a:ext>
            </a:extLst>
          </p:cNvPr>
          <p:cNvSpPr txBox="1"/>
          <p:nvPr/>
        </p:nvSpPr>
        <p:spPr>
          <a:xfrm>
            <a:off x="4101130" y="485569"/>
            <a:ext cx="385257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Microgrid Motivation</a:t>
            </a:r>
          </a:p>
        </p:txBody>
      </p:sp>
      <p:sp>
        <p:nvSpPr>
          <p:cNvPr id="8" name="TextBox 7">
            <a:extLst>
              <a:ext uri="{FF2B5EF4-FFF2-40B4-BE49-F238E27FC236}">
                <a16:creationId xmlns:a16="http://schemas.microsoft.com/office/drawing/2014/main" id="{22E1C58E-C045-46CD-B586-DB94D8B5E8DD}"/>
              </a:ext>
            </a:extLst>
          </p:cNvPr>
          <p:cNvSpPr txBox="1"/>
          <p:nvPr/>
        </p:nvSpPr>
        <p:spPr>
          <a:xfrm>
            <a:off x="300738" y="1234455"/>
            <a:ext cx="6097314" cy="369332"/>
          </a:xfrm>
          <a:prstGeom prst="rect">
            <a:avLst/>
          </a:prstGeom>
          <a:noFill/>
        </p:spPr>
        <p:txBody>
          <a:bodyPr wrap="square">
            <a:spAutoFit/>
          </a:bodyPr>
          <a:lstStyle/>
          <a:p>
            <a:r>
              <a:rPr lang="en-MY" b="1" i="0" dirty="0">
                <a:solidFill>
                  <a:srgbClr val="2E2E2E"/>
                </a:solidFill>
                <a:effectLst/>
                <a:latin typeface="NexusSerif"/>
              </a:rPr>
              <a:t>Energy Security</a:t>
            </a:r>
            <a:endParaRPr lang="en-MY" dirty="0"/>
          </a:p>
        </p:txBody>
      </p:sp>
      <p:sp>
        <p:nvSpPr>
          <p:cNvPr id="9" name="TextBox 8">
            <a:extLst>
              <a:ext uri="{FF2B5EF4-FFF2-40B4-BE49-F238E27FC236}">
                <a16:creationId xmlns:a16="http://schemas.microsoft.com/office/drawing/2014/main" id="{54E1B340-0454-4B1F-80C7-2CD1426B7952}"/>
              </a:ext>
            </a:extLst>
          </p:cNvPr>
          <p:cNvSpPr txBox="1"/>
          <p:nvPr/>
        </p:nvSpPr>
        <p:spPr>
          <a:xfrm>
            <a:off x="273926" y="1821346"/>
            <a:ext cx="6097314" cy="646331"/>
          </a:xfrm>
          <a:prstGeom prst="rect">
            <a:avLst/>
          </a:prstGeom>
          <a:noFill/>
        </p:spPr>
        <p:txBody>
          <a:bodyPr wrap="square">
            <a:spAutoFit/>
          </a:bodyPr>
          <a:lstStyle/>
          <a:p>
            <a:r>
              <a:rPr lang="en-US" b="0" i="0" dirty="0">
                <a:solidFill>
                  <a:srgbClr val="2E2E2E"/>
                </a:solidFill>
                <a:effectLst/>
                <a:latin typeface="NexusSerif"/>
              </a:rPr>
              <a:t>There is a growing concern that weather-related disruptions will become more frequent</a:t>
            </a:r>
            <a:endParaRPr lang="en-MY" dirty="0"/>
          </a:p>
        </p:txBody>
      </p:sp>
      <p:sp>
        <p:nvSpPr>
          <p:cNvPr id="10" name="TextBox 9">
            <a:extLst>
              <a:ext uri="{FF2B5EF4-FFF2-40B4-BE49-F238E27FC236}">
                <a16:creationId xmlns:a16="http://schemas.microsoft.com/office/drawing/2014/main" id="{AE239358-0B47-4BAD-91AC-725832A03D6A}"/>
              </a:ext>
            </a:extLst>
          </p:cNvPr>
          <p:cNvSpPr txBox="1"/>
          <p:nvPr/>
        </p:nvSpPr>
        <p:spPr>
          <a:xfrm>
            <a:off x="273926" y="2554416"/>
            <a:ext cx="6097314" cy="369332"/>
          </a:xfrm>
          <a:prstGeom prst="rect">
            <a:avLst/>
          </a:prstGeom>
          <a:noFill/>
        </p:spPr>
        <p:txBody>
          <a:bodyPr wrap="square">
            <a:spAutoFit/>
          </a:bodyPr>
          <a:lstStyle/>
          <a:p>
            <a:r>
              <a:rPr lang="en-US" b="0" i="0" dirty="0">
                <a:solidFill>
                  <a:srgbClr val="2E2E2E"/>
                </a:solidFill>
                <a:effectLst/>
                <a:latin typeface="NexusSerif"/>
              </a:rPr>
              <a:t>electrical grids are run near critical capacity</a:t>
            </a:r>
            <a:endParaRPr lang="en-MY" dirty="0"/>
          </a:p>
        </p:txBody>
      </p:sp>
      <p:sp>
        <p:nvSpPr>
          <p:cNvPr id="12" name="TextBox 11">
            <a:extLst>
              <a:ext uri="{FF2B5EF4-FFF2-40B4-BE49-F238E27FC236}">
                <a16:creationId xmlns:a16="http://schemas.microsoft.com/office/drawing/2014/main" id="{CEB0A7FF-8303-4125-A08E-F24513146CAB}"/>
              </a:ext>
            </a:extLst>
          </p:cNvPr>
          <p:cNvSpPr txBox="1"/>
          <p:nvPr/>
        </p:nvSpPr>
        <p:spPr>
          <a:xfrm>
            <a:off x="273926" y="3010923"/>
            <a:ext cx="6097314" cy="923330"/>
          </a:xfrm>
          <a:prstGeom prst="rect">
            <a:avLst/>
          </a:prstGeom>
          <a:noFill/>
        </p:spPr>
        <p:txBody>
          <a:bodyPr wrap="square">
            <a:spAutoFit/>
          </a:bodyPr>
          <a:lstStyle/>
          <a:p>
            <a:r>
              <a:rPr lang="en-US" b="0" i="0" dirty="0">
                <a:solidFill>
                  <a:srgbClr val="2E2E2E"/>
                </a:solidFill>
                <a:effectLst/>
                <a:latin typeface="NexusSerif"/>
              </a:rPr>
              <a:t>The grid today increasingly relies on advanced information and communications technologies, making it vulnerable to cyberattack</a:t>
            </a:r>
            <a:endParaRPr lang="en-MY" dirty="0"/>
          </a:p>
        </p:txBody>
      </p:sp>
      <p:sp>
        <p:nvSpPr>
          <p:cNvPr id="14" name="TextBox 13">
            <a:extLst>
              <a:ext uri="{FF2B5EF4-FFF2-40B4-BE49-F238E27FC236}">
                <a16:creationId xmlns:a16="http://schemas.microsoft.com/office/drawing/2014/main" id="{24EFAD07-95EC-47CA-AA7A-CB2BC5C28D74}"/>
              </a:ext>
            </a:extLst>
          </p:cNvPr>
          <p:cNvSpPr txBox="1"/>
          <p:nvPr/>
        </p:nvSpPr>
        <p:spPr>
          <a:xfrm>
            <a:off x="6451676" y="1242053"/>
            <a:ext cx="6097314" cy="369332"/>
          </a:xfrm>
          <a:prstGeom prst="rect">
            <a:avLst/>
          </a:prstGeom>
          <a:noFill/>
        </p:spPr>
        <p:txBody>
          <a:bodyPr wrap="square">
            <a:spAutoFit/>
          </a:bodyPr>
          <a:lstStyle/>
          <a:p>
            <a:r>
              <a:rPr lang="en-MY" b="1" i="0" dirty="0">
                <a:solidFill>
                  <a:srgbClr val="2E2E2E"/>
                </a:solidFill>
                <a:effectLst/>
                <a:latin typeface="NexusSerif"/>
              </a:rPr>
              <a:t>Economic Benefits</a:t>
            </a:r>
            <a:endParaRPr lang="en-MY" dirty="0"/>
          </a:p>
        </p:txBody>
      </p:sp>
      <p:sp>
        <p:nvSpPr>
          <p:cNvPr id="18" name="TextBox 17">
            <a:extLst>
              <a:ext uri="{FF2B5EF4-FFF2-40B4-BE49-F238E27FC236}">
                <a16:creationId xmlns:a16="http://schemas.microsoft.com/office/drawing/2014/main" id="{B554F34D-445F-4ABA-95F3-1495136CB7C1}"/>
              </a:ext>
            </a:extLst>
          </p:cNvPr>
          <p:cNvSpPr txBox="1"/>
          <p:nvPr/>
        </p:nvSpPr>
        <p:spPr>
          <a:xfrm>
            <a:off x="6451676" y="1648440"/>
            <a:ext cx="6276472" cy="369332"/>
          </a:xfrm>
          <a:prstGeom prst="rect">
            <a:avLst/>
          </a:prstGeom>
          <a:noFill/>
        </p:spPr>
        <p:txBody>
          <a:bodyPr wrap="square">
            <a:spAutoFit/>
          </a:bodyPr>
          <a:lstStyle/>
          <a:p>
            <a:r>
              <a:rPr lang="en-MY" b="0" i="0" dirty="0">
                <a:solidFill>
                  <a:srgbClr val="2E2E2E"/>
                </a:solidFill>
                <a:effectLst/>
                <a:latin typeface="NexusSerif"/>
              </a:rPr>
              <a:t>Infrastructure Cost Savings</a:t>
            </a:r>
            <a:endParaRPr lang="en-MY" dirty="0"/>
          </a:p>
        </p:txBody>
      </p:sp>
      <p:sp>
        <p:nvSpPr>
          <p:cNvPr id="20" name="TextBox 19">
            <a:extLst>
              <a:ext uri="{FF2B5EF4-FFF2-40B4-BE49-F238E27FC236}">
                <a16:creationId xmlns:a16="http://schemas.microsoft.com/office/drawing/2014/main" id="{A2FFC4E3-7C1C-4B6C-8270-C0FC549D5603}"/>
              </a:ext>
            </a:extLst>
          </p:cNvPr>
          <p:cNvSpPr txBox="1"/>
          <p:nvPr/>
        </p:nvSpPr>
        <p:spPr>
          <a:xfrm>
            <a:off x="6451676" y="2138917"/>
            <a:ext cx="5466398" cy="1477328"/>
          </a:xfrm>
          <a:prstGeom prst="rect">
            <a:avLst/>
          </a:prstGeom>
          <a:noFill/>
        </p:spPr>
        <p:txBody>
          <a:bodyPr wrap="square">
            <a:spAutoFit/>
          </a:bodyPr>
          <a:lstStyle/>
          <a:p>
            <a:r>
              <a:rPr lang="en-US" b="0" i="0" dirty="0">
                <a:solidFill>
                  <a:srgbClr val="2E2E2E"/>
                </a:solidFill>
                <a:effectLst/>
                <a:latin typeface="NexusSerif"/>
              </a:rPr>
              <a:t>Microgrids offer several types of efficiency improvements including reduced line losses; combined heat, cooling, and power; and transition to direct current distribution systems to avoid wasteful DC-AC conversions</a:t>
            </a:r>
            <a:endParaRPr lang="en-MY" dirty="0"/>
          </a:p>
        </p:txBody>
      </p:sp>
      <p:sp>
        <p:nvSpPr>
          <p:cNvPr id="22" name="TextBox 21">
            <a:extLst>
              <a:ext uri="{FF2B5EF4-FFF2-40B4-BE49-F238E27FC236}">
                <a16:creationId xmlns:a16="http://schemas.microsoft.com/office/drawing/2014/main" id="{1DFEAC83-0D39-46A4-B26A-DA590EF0AC5C}"/>
              </a:ext>
            </a:extLst>
          </p:cNvPr>
          <p:cNvSpPr txBox="1"/>
          <p:nvPr/>
        </p:nvSpPr>
        <p:spPr>
          <a:xfrm>
            <a:off x="4739542" y="4097265"/>
            <a:ext cx="6364704" cy="369332"/>
          </a:xfrm>
          <a:prstGeom prst="rect">
            <a:avLst/>
          </a:prstGeom>
          <a:noFill/>
        </p:spPr>
        <p:txBody>
          <a:bodyPr wrap="square">
            <a:spAutoFit/>
          </a:bodyPr>
          <a:lstStyle/>
          <a:p>
            <a:r>
              <a:rPr lang="en-MY" b="1" i="0" dirty="0">
                <a:solidFill>
                  <a:srgbClr val="2E2E2E"/>
                </a:solidFill>
                <a:effectLst/>
                <a:latin typeface="NexusSerif"/>
              </a:rPr>
              <a:t>Clean Energy Integration</a:t>
            </a:r>
            <a:endParaRPr lang="en-MY" dirty="0"/>
          </a:p>
        </p:txBody>
      </p:sp>
      <p:sp>
        <p:nvSpPr>
          <p:cNvPr id="24" name="TextBox 23">
            <a:extLst>
              <a:ext uri="{FF2B5EF4-FFF2-40B4-BE49-F238E27FC236}">
                <a16:creationId xmlns:a16="http://schemas.microsoft.com/office/drawing/2014/main" id="{CF9A89A2-9455-4921-BA6A-67779FA6CBBA}"/>
              </a:ext>
            </a:extLst>
          </p:cNvPr>
          <p:cNvSpPr txBox="1"/>
          <p:nvPr/>
        </p:nvSpPr>
        <p:spPr>
          <a:xfrm>
            <a:off x="2367365" y="4553336"/>
            <a:ext cx="8145424" cy="2031325"/>
          </a:xfrm>
          <a:prstGeom prst="rect">
            <a:avLst/>
          </a:prstGeom>
          <a:noFill/>
        </p:spPr>
        <p:txBody>
          <a:bodyPr wrap="square">
            <a:spAutoFit/>
          </a:bodyPr>
          <a:lstStyle/>
          <a:p>
            <a:r>
              <a:rPr lang="en-US" b="0" i="0" dirty="0">
                <a:solidFill>
                  <a:srgbClr val="2E2E2E"/>
                </a:solidFill>
                <a:effectLst/>
                <a:latin typeface="NexusSerif"/>
              </a:rPr>
              <a:t>Important clean energy sources to address climate change like solar PV and wind are variable and non-controllable, which can cause challenges like </a:t>
            </a:r>
          </a:p>
          <a:p>
            <a:r>
              <a:rPr lang="en-US" dirty="0">
                <a:solidFill>
                  <a:srgbClr val="2E2E2E"/>
                </a:solidFill>
                <a:latin typeface="NexusSerif"/>
              </a:rPr>
              <a:t>	- </a:t>
            </a:r>
            <a:r>
              <a:rPr lang="en-US" b="0" i="0" dirty="0">
                <a:solidFill>
                  <a:srgbClr val="2E2E2E"/>
                </a:solidFill>
                <a:effectLst/>
                <a:latin typeface="NexusSerif"/>
              </a:rPr>
              <a:t>overgeneration </a:t>
            </a:r>
          </a:p>
          <a:p>
            <a:r>
              <a:rPr lang="en-US" dirty="0">
                <a:solidFill>
                  <a:srgbClr val="2E2E2E"/>
                </a:solidFill>
                <a:latin typeface="NexusSerif"/>
              </a:rPr>
              <a:t>	- </a:t>
            </a:r>
            <a:r>
              <a:rPr lang="en-US" b="0" i="0" dirty="0">
                <a:solidFill>
                  <a:srgbClr val="2E2E2E"/>
                </a:solidFill>
                <a:effectLst/>
                <a:latin typeface="NexusSerif"/>
              </a:rPr>
              <a:t>steep ramping and </a:t>
            </a:r>
          </a:p>
          <a:p>
            <a:r>
              <a:rPr lang="en-US" dirty="0">
                <a:solidFill>
                  <a:srgbClr val="2E2E2E"/>
                </a:solidFill>
                <a:latin typeface="NexusSerif"/>
              </a:rPr>
              <a:t>	- </a:t>
            </a:r>
            <a:r>
              <a:rPr lang="en-US" b="0" i="0" dirty="0">
                <a:solidFill>
                  <a:srgbClr val="2E2E2E"/>
                </a:solidFill>
                <a:effectLst/>
                <a:latin typeface="NexusSerif"/>
              </a:rPr>
              <a:t>voltage control problems</a:t>
            </a:r>
            <a:endParaRPr lang="en-US" dirty="0">
              <a:solidFill>
                <a:srgbClr val="2E2E2E"/>
              </a:solidFill>
              <a:latin typeface="NexusSerif"/>
            </a:endParaRPr>
          </a:p>
          <a:p>
            <a:r>
              <a:rPr lang="en-US" b="0" i="0" dirty="0">
                <a:solidFill>
                  <a:srgbClr val="2E2E2E"/>
                </a:solidFill>
                <a:effectLst/>
                <a:latin typeface="NexusSerif"/>
              </a:rPr>
              <a:t>Microgrids are designed to handle variable generation, using storage technologies to locally balance generation and </a:t>
            </a:r>
            <a:r>
              <a:rPr lang="en-US" b="0" i="0" dirty="0" smtClean="0">
                <a:solidFill>
                  <a:srgbClr val="2E2E2E"/>
                </a:solidFill>
                <a:effectLst/>
                <a:latin typeface="NexusSerif"/>
              </a:rPr>
              <a:t>loads.</a:t>
            </a:r>
            <a:endParaRPr lang="en-MY" dirty="0"/>
          </a:p>
        </p:txBody>
      </p:sp>
    </p:spTree>
    <p:extLst>
      <p:ext uri="{BB962C8B-B14F-4D97-AF65-F5344CB8AC3E}">
        <p14:creationId xmlns:p14="http://schemas.microsoft.com/office/powerpoint/2010/main" val="3813696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97840" y="1268079"/>
            <a:ext cx="10311058" cy="5055529"/>
          </a:xfrm>
          <a:solidFill>
            <a:schemeClr val="bg1">
              <a:lumMod val="95000"/>
            </a:schemeClr>
          </a:solidFill>
        </p:spPr>
        <p:txBody>
          <a:bodyPr>
            <a:normAutofit fontScale="92500" lnSpcReduction="10000"/>
          </a:bodyPr>
          <a:lstStyle/>
          <a:p>
            <a:pPr marL="457200" lvl="0" indent="-457200">
              <a:buFont typeface="+mj-lt"/>
              <a:buAutoNum type="arabicParenR"/>
            </a:pPr>
            <a:endParaRPr lang="en-US" sz="1050" dirty="0">
              <a:latin typeface="Arial" panose="020B0604020202020204" pitchFamily="34" charset="0"/>
              <a:cs typeface="Arial" panose="020B0604020202020204" pitchFamily="34" charset="0"/>
            </a:endParaRPr>
          </a:p>
          <a:p>
            <a:pPr marL="457200" indent="-457200">
              <a:buFont typeface="+mj-lt"/>
              <a:buAutoNum type="arabicParenR"/>
            </a:pPr>
            <a:r>
              <a:rPr lang="en-US" dirty="0">
                <a:latin typeface="Arial" panose="020B0604020202020204" pitchFamily="34" charset="0"/>
                <a:cs typeface="Arial" panose="020B0604020202020204" pitchFamily="34" charset="0"/>
              </a:rPr>
              <a:t>To learn about solar PV system, energy storage, electric vehicle, microgrid</a:t>
            </a:r>
          </a:p>
          <a:p>
            <a:pPr marL="457200" lvl="0" indent="-457200">
              <a:buFont typeface="+mj-lt"/>
              <a:buAutoNum type="arabicParenR"/>
            </a:pPr>
            <a:endParaRPr lang="en-US" dirty="0">
              <a:latin typeface="Arial" panose="020B0604020202020204" pitchFamily="34" charset="0"/>
              <a:cs typeface="Arial" panose="020B0604020202020204" pitchFamily="34" charset="0"/>
            </a:endParaRPr>
          </a:p>
          <a:p>
            <a:pPr marL="457200" lvl="0" indent="-457200">
              <a:buFont typeface="+mj-lt"/>
              <a:buAutoNum type="arabicParenR"/>
            </a:pPr>
            <a:r>
              <a:rPr lang="en-US" dirty="0">
                <a:latin typeface="Arial" panose="020B0604020202020204" pitchFamily="34" charset="0"/>
                <a:cs typeface="Arial" panose="020B0604020202020204" pitchFamily="34" charset="0"/>
              </a:rPr>
              <a:t>To learn about the functionally of Microgrid Optimization Tool for modeling Solar-Microgrid-EV systems</a:t>
            </a:r>
          </a:p>
          <a:p>
            <a:pPr marL="457200" lvl="0" indent="-457200">
              <a:buFont typeface="+mj-lt"/>
              <a:buAutoNum type="arabicParenR"/>
            </a:pPr>
            <a:endParaRPr lang="en-US" dirty="0">
              <a:latin typeface="Arial" panose="020B0604020202020204" pitchFamily="34" charset="0"/>
              <a:cs typeface="Arial" panose="020B0604020202020204" pitchFamily="34" charset="0"/>
            </a:endParaRPr>
          </a:p>
          <a:p>
            <a:pPr marL="457200" indent="-457200">
              <a:buFont typeface="+mj-lt"/>
              <a:buAutoNum type="arabicParenR"/>
            </a:pPr>
            <a:r>
              <a:rPr lang="en-US" dirty="0">
                <a:latin typeface="Arial" panose="020B0604020202020204" pitchFamily="34" charset="0"/>
                <a:cs typeface="Arial" panose="020B0604020202020204" pitchFamily="34" charset="0"/>
              </a:rPr>
              <a:t>To learn how to use Microgrid Optimization Tool, handling its database in GAMS, and interpreting the results </a:t>
            </a:r>
          </a:p>
          <a:p>
            <a:pPr marL="457200" indent="-457200">
              <a:buFont typeface="+mj-lt"/>
              <a:buAutoNum type="arabicParenR"/>
            </a:pPr>
            <a:endParaRPr lang="en-US" dirty="0">
              <a:latin typeface="Arial" panose="020B0604020202020204" pitchFamily="34" charset="0"/>
              <a:cs typeface="Arial" panose="020B0604020202020204" pitchFamily="34" charset="0"/>
            </a:endParaRPr>
          </a:p>
          <a:p>
            <a:pPr marL="457200" lvl="0" indent="-457200">
              <a:buFont typeface="+mj-lt"/>
              <a:buAutoNum type="arabicParenR"/>
            </a:pPr>
            <a:r>
              <a:rPr lang="en-US" dirty="0">
                <a:latin typeface="Arial" panose="020B0604020202020204" pitchFamily="34" charset="0"/>
                <a:cs typeface="Arial" panose="020B0604020202020204" pitchFamily="34" charset="0"/>
              </a:rPr>
              <a:t>To apply the developed mathematical models for the evaluation of solar energy case studies related to planning/scheduling problems.</a:t>
            </a:r>
          </a:p>
        </p:txBody>
      </p:sp>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Objectives of this workshop</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a:solidFill>
                  <a:schemeClr val="tx1">
                    <a:lumMod val="50000"/>
                    <a:lumOff val="50000"/>
                  </a:schemeClr>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147290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Down 1">
            <a:extLst>
              <a:ext uri="{FF2B5EF4-FFF2-40B4-BE49-F238E27FC236}">
                <a16:creationId xmlns:a16="http://schemas.microsoft.com/office/drawing/2014/main" id="{D47A95DA-8AD3-4A78-A240-2271CD444AD3}"/>
              </a:ext>
            </a:extLst>
          </p:cNvPr>
          <p:cNvSpPr/>
          <p:nvPr/>
        </p:nvSpPr>
        <p:spPr>
          <a:xfrm>
            <a:off x="5094113" y="1840266"/>
            <a:ext cx="811924" cy="42396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20</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F7F4E38C-D19C-46AC-993E-06315435DEE1}"/>
              </a:ext>
            </a:extLst>
          </p:cNvPr>
          <p:cNvSpPr txBox="1"/>
          <p:nvPr/>
        </p:nvSpPr>
        <p:spPr>
          <a:xfrm>
            <a:off x="380468" y="458743"/>
            <a:ext cx="780183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Arial" panose="020B0604020202020204" pitchFamily="34" charset="0"/>
                <a:cs typeface="Arial" panose="020B0604020202020204" pitchFamily="34" charset="0"/>
              </a:rPr>
              <a:t>So what do we want to know in this study?</a:t>
            </a:r>
            <a:endParaRPr kumimoji="0" 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TextBox 4">
            <a:extLst>
              <a:ext uri="{FF2B5EF4-FFF2-40B4-BE49-F238E27FC236}">
                <a16:creationId xmlns:a16="http://schemas.microsoft.com/office/drawing/2014/main" id="{9089D80E-E215-4456-8BE7-44B6BF9CD191}"/>
              </a:ext>
            </a:extLst>
          </p:cNvPr>
          <p:cNvSpPr txBox="1"/>
          <p:nvPr/>
        </p:nvSpPr>
        <p:spPr>
          <a:xfrm>
            <a:off x="413605" y="1458682"/>
            <a:ext cx="10984864" cy="369332"/>
          </a:xfrm>
          <a:prstGeom prst="rect">
            <a:avLst/>
          </a:prstGeom>
          <a:noFill/>
        </p:spPr>
        <p:txBody>
          <a:bodyPr wrap="square">
            <a:spAutoFit/>
          </a:bodyPr>
          <a:lstStyle/>
          <a:p>
            <a:r>
              <a:rPr lang="en-US" b="0" i="0" dirty="0">
                <a:solidFill>
                  <a:srgbClr val="2E2E2E"/>
                </a:solidFill>
                <a:effectLst/>
                <a:latin typeface="NexusSerif"/>
              </a:rPr>
              <a:t>Battery can help in load balancing, and EV operates on large battery capacity, can they be used for load balancing?</a:t>
            </a:r>
            <a:endParaRPr lang="en-MY" dirty="0"/>
          </a:p>
        </p:txBody>
      </p:sp>
      <p:sp>
        <p:nvSpPr>
          <p:cNvPr id="8" name="TextBox 7">
            <a:extLst>
              <a:ext uri="{FF2B5EF4-FFF2-40B4-BE49-F238E27FC236}">
                <a16:creationId xmlns:a16="http://schemas.microsoft.com/office/drawing/2014/main" id="{A0479725-C0BC-4DF6-837C-B651390D3DB5}"/>
              </a:ext>
            </a:extLst>
          </p:cNvPr>
          <p:cNvSpPr txBox="1"/>
          <p:nvPr/>
        </p:nvSpPr>
        <p:spPr>
          <a:xfrm>
            <a:off x="1130938" y="2467796"/>
            <a:ext cx="10984864" cy="369332"/>
          </a:xfrm>
          <a:prstGeom prst="rect">
            <a:avLst/>
          </a:prstGeom>
          <a:noFill/>
        </p:spPr>
        <p:txBody>
          <a:bodyPr wrap="square">
            <a:spAutoFit/>
          </a:bodyPr>
          <a:lstStyle/>
          <a:p>
            <a:r>
              <a:rPr lang="en-US" b="0" i="0" dirty="0">
                <a:solidFill>
                  <a:srgbClr val="2E2E2E"/>
                </a:solidFill>
                <a:effectLst/>
                <a:latin typeface="NexusSerif"/>
              </a:rPr>
              <a:t>Having multiple resources of energy, which should be prioritized for utilization and which for storage?</a:t>
            </a:r>
            <a:endParaRPr lang="en-MY" dirty="0"/>
          </a:p>
        </p:txBody>
      </p:sp>
      <p:sp>
        <p:nvSpPr>
          <p:cNvPr id="9" name="TextBox 8">
            <a:extLst>
              <a:ext uri="{FF2B5EF4-FFF2-40B4-BE49-F238E27FC236}">
                <a16:creationId xmlns:a16="http://schemas.microsoft.com/office/drawing/2014/main" id="{31234362-9AE0-45C0-8048-70CBE2C4741E}"/>
              </a:ext>
            </a:extLst>
          </p:cNvPr>
          <p:cNvSpPr txBox="1"/>
          <p:nvPr/>
        </p:nvSpPr>
        <p:spPr>
          <a:xfrm>
            <a:off x="3220974" y="3972898"/>
            <a:ext cx="10984864" cy="369332"/>
          </a:xfrm>
          <a:prstGeom prst="rect">
            <a:avLst/>
          </a:prstGeom>
          <a:noFill/>
        </p:spPr>
        <p:txBody>
          <a:bodyPr wrap="square">
            <a:spAutoFit/>
          </a:bodyPr>
          <a:lstStyle/>
          <a:p>
            <a:r>
              <a:rPr lang="en-US" b="0" i="0" dirty="0">
                <a:solidFill>
                  <a:srgbClr val="2E2E2E"/>
                </a:solidFill>
                <a:effectLst/>
                <a:latin typeface="NexusSerif"/>
              </a:rPr>
              <a:t>Does additional </a:t>
            </a:r>
            <a:r>
              <a:rPr lang="en-US" dirty="0">
                <a:solidFill>
                  <a:srgbClr val="2E2E2E"/>
                </a:solidFill>
                <a:latin typeface="NexusSerif"/>
              </a:rPr>
              <a:t>energy storage system is required?</a:t>
            </a:r>
            <a:endParaRPr lang="en-MY" dirty="0"/>
          </a:p>
        </p:txBody>
      </p:sp>
      <p:sp>
        <p:nvSpPr>
          <p:cNvPr id="10" name="TextBox 9">
            <a:extLst>
              <a:ext uri="{FF2B5EF4-FFF2-40B4-BE49-F238E27FC236}">
                <a16:creationId xmlns:a16="http://schemas.microsoft.com/office/drawing/2014/main" id="{D2CFA949-D5FD-4559-8D76-A2228BA01516}"/>
              </a:ext>
            </a:extLst>
          </p:cNvPr>
          <p:cNvSpPr txBox="1"/>
          <p:nvPr/>
        </p:nvSpPr>
        <p:spPr>
          <a:xfrm>
            <a:off x="3851521" y="4849586"/>
            <a:ext cx="10984864" cy="369332"/>
          </a:xfrm>
          <a:prstGeom prst="rect">
            <a:avLst/>
          </a:prstGeom>
          <a:noFill/>
        </p:spPr>
        <p:txBody>
          <a:bodyPr wrap="square">
            <a:spAutoFit/>
          </a:bodyPr>
          <a:lstStyle/>
          <a:p>
            <a:r>
              <a:rPr lang="en-US" b="0" i="0" dirty="0">
                <a:solidFill>
                  <a:srgbClr val="2E2E2E"/>
                </a:solidFill>
                <a:effectLst/>
                <a:latin typeface="NexusSerif"/>
              </a:rPr>
              <a:t>What about environment impact</a:t>
            </a:r>
            <a:r>
              <a:rPr lang="en-US" dirty="0">
                <a:solidFill>
                  <a:srgbClr val="2E2E2E"/>
                </a:solidFill>
                <a:latin typeface="NexusSerif"/>
              </a:rPr>
              <a:t>?</a:t>
            </a:r>
            <a:endParaRPr lang="en-MY" dirty="0"/>
          </a:p>
        </p:txBody>
      </p:sp>
      <p:sp>
        <p:nvSpPr>
          <p:cNvPr id="11" name="TextBox 10">
            <a:extLst>
              <a:ext uri="{FF2B5EF4-FFF2-40B4-BE49-F238E27FC236}">
                <a16:creationId xmlns:a16="http://schemas.microsoft.com/office/drawing/2014/main" id="{4B530397-FA94-4B8B-A596-B7AA541B2C7C}"/>
              </a:ext>
            </a:extLst>
          </p:cNvPr>
          <p:cNvSpPr txBox="1"/>
          <p:nvPr/>
        </p:nvSpPr>
        <p:spPr>
          <a:xfrm>
            <a:off x="3220974" y="5990242"/>
            <a:ext cx="10984864" cy="369332"/>
          </a:xfrm>
          <a:prstGeom prst="rect">
            <a:avLst/>
          </a:prstGeom>
          <a:noFill/>
        </p:spPr>
        <p:txBody>
          <a:bodyPr wrap="square">
            <a:spAutoFit/>
          </a:bodyPr>
          <a:lstStyle/>
          <a:p>
            <a:r>
              <a:rPr lang="en-US" b="0" i="0" dirty="0">
                <a:solidFill>
                  <a:srgbClr val="2E2E2E"/>
                </a:solidFill>
                <a:effectLst/>
                <a:latin typeface="NexusSerif"/>
              </a:rPr>
              <a:t>And most importantly what about cost impact</a:t>
            </a:r>
            <a:r>
              <a:rPr lang="en-US" dirty="0">
                <a:solidFill>
                  <a:srgbClr val="2E2E2E"/>
                </a:solidFill>
                <a:latin typeface="NexusSerif"/>
              </a:rPr>
              <a:t>?</a:t>
            </a:r>
            <a:endParaRPr lang="en-MY" dirty="0"/>
          </a:p>
        </p:txBody>
      </p:sp>
      <p:sp>
        <p:nvSpPr>
          <p:cNvPr id="12" name="TextBox 11">
            <a:extLst>
              <a:ext uri="{FF2B5EF4-FFF2-40B4-BE49-F238E27FC236}">
                <a16:creationId xmlns:a16="http://schemas.microsoft.com/office/drawing/2014/main" id="{76022A3C-3521-4189-B748-F4A2768A9F73}"/>
              </a:ext>
            </a:extLst>
          </p:cNvPr>
          <p:cNvSpPr txBox="1"/>
          <p:nvPr/>
        </p:nvSpPr>
        <p:spPr>
          <a:xfrm>
            <a:off x="3466871" y="3223955"/>
            <a:ext cx="4465950" cy="369332"/>
          </a:xfrm>
          <a:prstGeom prst="rect">
            <a:avLst/>
          </a:prstGeom>
          <a:noFill/>
        </p:spPr>
        <p:txBody>
          <a:bodyPr wrap="square">
            <a:spAutoFit/>
          </a:bodyPr>
          <a:lstStyle/>
          <a:p>
            <a:r>
              <a:rPr lang="en-US" b="0" i="0" dirty="0">
                <a:solidFill>
                  <a:srgbClr val="2E2E2E"/>
                </a:solidFill>
                <a:effectLst/>
                <a:latin typeface="NexusSerif"/>
              </a:rPr>
              <a:t>When the charging happen, day or night</a:t>
            </a:r>
            <a:r>
              <a:rPr lang="en-US" dirty="0">
                <a:solidFill>
                  <a:srgbClr val="2E2E2E"/>
                </a:solidFill>
                <a:latin typeface="NexusSerif"/>
              </a:rPr>
              <a:t>?</a:t>
            </a:r>
            <a:endParaRPr lang="en-MY" dirty="0"/>
          </a:p>
        </p:txBody>
      </p:sp>
    </p:spTree>
    <p:extLst>
      <p:ext uri="{BB962C8B-B14F-4D97-AF65-F5344CB8AC3E}">
        <p14:creationId xmlns:p14="http://schemas.microsoft.com/office/powerpoint/2010/main" val="16705598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Recaps of the previous </a:t>
            </a:r>
            <a:r>
              <a:rPr lang="en-US" sz="3600" dirty="0" smtClean="0">
                <a:solidFill>
                  <a:srgbClr val="002060"/>
                </a:solidFill>
                <a:latin typeface="Arial" panose="020B0604020202020204" pitchFamily="34" charset="0"/>
                <a:cs typeface="Arial" panose="020B0604020202020204" pitchFamily="34" charset="0"/>
              </a:rPr>
              <a:t>session </a:t>
            </a:r>
            <a:r>
              <a:rPr lang="en-US" sz="3600" dirty="0">
                <a:solidFill>
                  <a:srgbClr val="002060"/>
                </a:solidFill>
                <a:latin typeface="Arial" panose="020B0604020202020204" pitchFamily="34" charset="0"/>
                <a:cs typeface="Arial" panose="020B0604020202020204" pitchFamily="34" charset="0"/>
              </a:rPr>
              <a:t>workshop</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21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3" y="1145324"/>
            <a:ext cx="11275887" cy="5031640"/>
          </a:xfrm>
        </p:spPr>
        <p:txBody>
          <a:bodyPr>
            <a:noAutofit/>
          </a:bodyPr>
          <a:lstStyle/>
          <a:p>
            <a:r>
              <a:rPr lang="en-US" sz="2200" dirty="0" smtClean="0"/>
              <a:t>We </a:t>
            </a:r>
            <a:r>
              <a:rPr lang="en-US" sz="2200" dirty="0"/>
              <a:t>have learned about the concept of optimization and learned on how to use the GAMS software for analysis.</a:t>
            </a:r>
          </a:p>
          <a:p>
            <a:r>
              <a:rPr lang="en-US" sz="2200" dirty="0"/>
              <a:t>Generally, GAMS utilizes high-level programming language to simplify the coding so that we can write mathematical formulations in the most general way as possible with minimal syntax.</a:t>
            </a:r>
          </a:p>
          <a:p>
            <a:r>
              <a:rPr lang="en-US" sz="2200" dirty="0"/>
              <a:t>We have also learned that GAMS can be used in a more user friendly manner―utilizing spreadsheet as an interface to input data into GAMS and extracting data from it to spreadsheet.</a:t>
            </a:r>
          </a:p>
          <a:p>
            <a:r>
              <a:rPr lang="en-US" sz="2200" dirty="0"/>
              <a:t>For </a:t>
            </a:r>
            <a:r>
              <a:rPr lang="en-US" sz="2200" dirty="0" smtClean="0"/>
              <a:t>the current </a:t>
            </a:r>
            <a:r>
              <a:rPr lang="en-US" sz="2200" dirty="0"/>
              <a:t>workshop session, we will learn more about this functionality and focus on the applications (instead of development) of models for different scenarios.</a:t>
            </a:r>
          </a:p>
          <a:p>
            <a:endParaRPr lang="en-US" sz="2200" dirty="0"/>
          </a:p>
        </p:txBody>
      </p:sp>
      <p:sp>
        <p:nvSpPr>
          <p:cNvPr id="9" name="Rectangle 8"/>
          <p:cNvSpPr/>
          <p:nvPr/>
        </p:nvSpPr>
        <p:spPr>
          <a:xfrm>
            <a:off x="1863306" y="5055532"/>
            <a:ext cx="8100204" cy="1449238"/>
          </a:xfrm>
          <a:prstGeom prst="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a:stretch>
            <a:fillRect/>
          </a:stretch>
        </p:blipFill>
        <p:spPr>
          <a:xfrm>
            <a:off x="4523304" y="5415851"/>
            <a:ext cx="2641709" cy="780359"/>
          </a:xfrm>
          <a:prstGeom prst="rect">
            <a:avLst/>
          </a:prstGeom>
        </p:spPr>
      </p:pic>
      <p:pic>
        <p:nvPicPr>
          <p:cNvPr id="11" name="Picture 2" descr="Excel Logo Vector (.EPS) Free Downlo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6134" y="5354443"/>
            <a:ext cx="939980" cy="93998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3321287" y="5699062"/>
            <a:ext cx="940278" cy="21393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59547" y="5181914"/>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Input</a:t>
            </a:r>
          </a:p>
        </p:txBody>
      </p:sp>
      <p:pic>
        <p:nvPicPr>
          <p:cNvPr id="14" name="Picture 2" descr="Excel Logo Vector (.EPS) Free Downloa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8770" y="5354443"/>
            <a:ext cx="939980" cy="93998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7409615" y="5717464"/>
            <a:ext cx="940278" cy="21393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047306" y="5181913"/>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Output</a:t>
            </a:r>
          </a:p>
        </p:txBody>
      </p:sp>
      <p:sp>
        <p:nvSpPr>
          <p:cNvPr id="17" name="Rectangle 16"/>
          <p:cNvSpPr/>
          <p:nvPr/>
        </p:nvSpPr>
        <p:spPr>
          <a:xfrm>
            <a:off x="4111947" y="4484168"/>
            <a:ext cx="360292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Data Exchange in GAMS using Excel as an interface</a:t>
            </a:r>
          </a:p>
        </p:txBody>
      </p:sp>
    </p:spTree>
    <p:extLst>
      <p:ext uri="{BB962C8B-B14F-4D97-AF65-F5344CB8AC3E}">
        <p14:creationId xmlns:p14="http://schemas.microsoft.com/office/powerpoint/2010/main" val="19883591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Microgrid Optimization Tool</a:t>
            </a:r>
          </a:p>
        </p:txBody>
      </p:sp>
      <p:sp>
        <p:nvSpPr>
          <p:cNvPr id="37" name="Rounded Rectangle 36"/>
          <p:cNvSpPr/>
          <p:nvPr/>
        </p:nvSpPr>
        <p:spPr>
          <a:xfrm>
            <a:off x="929390" y="1130063"/>
            <a:ext cx="4068359" cy="482500"/>
          </a:xfrm>
          <a:prstGeom prst="roundRect">
            <a:avLst>
              <a:gd name="adj" fmla="val 4495"/>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a:r>
              <a:rPr lang="en-US" dirty="0">
                <a:latin typeface="Arial" panose="020B0604020202020204" pitchFamily="34" charset="0"/>
                <a:cs typeface="Arial" panose="020B0604020202020204" pitchFamily="34" charset="0"/>
              </a:rPr>
              <a:t>Microgrid Optimization Tool</a:t>
            </a:r>
          </a:p>
        </p:txBody>
      </p:sp>
      <p:pic>
        <p:nvPicPr>
          <p:cNvPr id="44" name="Picture 43"/>
          <p:cNvPicPr>
            <a:picLocks noChangeAspect="1"/>
          </p:cNvPicPr>
          <p:nvPr/>
        </p:nvPicPr>
        <p:blipFill rotWithShape="1">
          <a:blip r:embed="rId2">
            <a:clrChange>
              <a:clrFrom>
                <a:srgbClr val="880015"/>
              </a:clrFrom>
              <a:clrTo>
                <a:srgbClr val="880015">
                  <a:alpha val="0"/>
                </a:srgbClr>
              </a:clrTo>
            </a:clrChange>
            <a:duotone>
              <a:schemeClr val="accent6">
                <a:shade val="45000"/>
                <a:satMod val="135000"/>
              </a:schemeClr>
              <a:prstClr val="white"/>
            </a:duotone>
          </a:blip>
          <a:srcRect r="6733"/>
          <a:stretch/>
        </p:blipFill>
        <p:spPr>
          <a:xfrm>
            <a:off x="718707" y="1063680"/>
            <a:ext cx="627038" cy="625940"/>
          </a:xfrm>
          <a:prstGeom prst="rect">
            <a:avLst/>
          </a:prstGeom>
        </p:spPr>
      </p:pic>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22</a:t>
            </a:fld>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p:cNvSpPr txBox="1"/>
              <p:nvPr/>
            </p:nvSpPr>
            <p:spPr>
              <a:xfrm>
                <a:off x="851752" y="2293680"/>
                <a:ext cx="9616463" cy="812723"/>
              </a:xfrm>
              <a:prstGeom prst="rect">
                <a:avLst/>
              </a:prstGeom>
              <a:noFill/>
            </p:spPr>
            <p:txBody>
              <a:bodyPr wrap="square" lIns="0" tIns="0" rIns="0" bIns="0" rtlCol="0">
                <a:spAutoFit/>
              </a:bodyPr>
              <a:lstStyle/>
              <a:p>
                <a:pPr>
                  <a:lnSpc>
                    <a:spcPct val="150000"/>
                  </a:lnSpc>
                </a:pPr>
                <a:r>
                  <a:rPr lang="en-US" sz="1600" dirty="0">
                    <a:latin typeface="Arial" panose="020B0604020202020204" pitchFamily="34" charset="0"/>
                    <a:cs typeface="Arial" panose="020B0604020202020204" pitchFamily="34" charset="0"/>
                  </a:rPr>
                  <a:t>Minimize</a:t>
                </a:r>
                <a14:m>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 </m:t>
                        </m:r>
                        <m:r>
                          <a:rPr lang="en-US" sz="1600" b="0" i="1" smtClean="0">
                            <a:latin typeface="Cambria Math" panose="02040503050406030204" pitchFamily="18" charset="0"/>
                          </a:rPr>
                          <m:t>𝑇𝑜𝑡𝑎𝑙𝐶𝑜𝑠𝑡</m:t>
                        </m:r>
                      </m:e>
                      <m:sub>
                        <m:r>
                          <a:rPr lang="en-US" sz="1600" b="0" i="1" smtClean="0">
                            <a:latin typeface="Cambria Math" panose="02040503050406030204" pitchFamily="18" charset="0"/>
                          </a:rPr>
                          <m:t> </m:t>
                        </m:r>
                      </m:sub>
                    </m:sSub>
                    <m:r>
                      <a:rPr lang="en-US" sz="1600" b="0" i="0"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𝑉𝑅𝐸</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𝐵𝑎𝑡𝑡𝑒𝑟𝑦𝐸𝑛𝑒𝑟𝑔𝑦</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𝐵𝑎𝑡𝑡𝑒𝑟𝑦𝑃𝑜𝑤𝑒𝑟</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𝑖𝑛𝑣𝑒𝑟𝑡𝑒𝑟</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𝐸𝑉</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𝐶𝐴𝑃𝐸𝑋</m:t>
                        </m:r>
                      </m:e>
                      <m:sub>
                        <m:r>
                          <a:rPr lang="en-US" sz="1600" i="1">
                            <a:latin typeface="Cambria Math" panose="02040503050406030204" pitchFamily="18" charset="0"/>
                          </a:rPr>
                          <m:t>𝐸𝑉𝐵𝑎𝑡𝑡𝑒𝑟𝑦</m:t>
                        </m:r>
                      </m:sub>
                    </m:sSub>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𝑂𝑃𝐸𝑋</m:t>
                        </m:r>
                      </m:e>
                      <m:sub>
                        <m:r>
                          <a:rPr lang="en-US" sz="1600" i="1">
                            <a:latin typeface="Cambria Math" panose="02040503050406030204" pitchFamily="18" charset="0"/>
                          </a:rPr>
                          <m:t>𝑉𝑅𝐸</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𝑂𝑃𝐸𝑋</m:t>
                        </m:r>
                      </m:e>
                      <m:sub>
                        <m:r>
                          <a:rPr lang="en-US" sz="1600" i="1">
                            <a:latin typeface="Cambria Math" panose="02040503050406030204" pitchFamily="18" charset="0"/>
                          </a:rPr>
                          <m:t>𝐵𝑎𝑡𝑡𝑒𝑟𝑦</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𝑂𝑃𝐸𝑋</m:t>
                        </m:r>
                      </m:e>
                      <m:sub>
                        <m:r>
                          <a:rPr lang="en-US" sz="1600" i="1">
                            <a:latin typeface="Cambria Math" panose="02040503050406030204" pitchFamily="18" charset="0"/>
                          </a:rPr>
                          <m:t>𝐸𝑉𝑀𝑎𝑖𝑛𝑡𝑒𝑛𝑎𝑛𝑐𝑒</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𝐶𝑜𝑠𝑡</m:t>
                        </m:r>
                      </m:e>
                      <m:sub>
                        <m:r>
                          <a:rPr lang="en-US" sz="1600" i="1">
                            <a:latin typeface="Cambria Math" panose="02040503050406030204" pitchFamily="18" charset="0"/>
                          </a:rPr>
                          <m:t>𝐺𝑟𝑖𝑑𝐸𝑙𝑒𝑐𝑡𝑟𝑖𝑐𝑖𝑡𝑦</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𝑅𝑒𝑣𝑒𝑛𝑢𝑒</m:t>
                        </m:r>
                      </m:e>
                      <m:sub>
                        <m:r>
                          <a:rPr lang="en-US" sz="1600" i="1">
                            <a:latin typeface="Cambria Math" panose="02040503050406030204" pitchFamily="18" charset="0"/>
                          </a:rPr>
                          <m:t>𝑉</m:t>
                        </m:r>
                        <m:r>
                          <a:rPr lang="en-US" sz="1600" i="1">
                            <a:latin typeface="Cambria Math" panose="02040503050406030204" pitchFamily="18" charset="0"/>
                          </a:rPr>
                          <m:t>2</m:t>
                        </m:r>
                        <m:r>
                          <a:rPr lang="en-US" sz="1600" i="1">
                            <a:latin typeface="Cambria Math" panose="02040503050406030204" pitchFamily="18" charset="0"/>
                          </a:rPr>
                          <m:t>𝐺</m:t>
                        </m:r>
                      </m:sub>
                    </m:sSub>
                  </m:oMath>
                </a14:m>
                <a:endParaRPr lang="en-US" sz="1600" dirty="0">
                  <a:latin typeface="Arial" panose="020B0604020202020204" pitchFamily="34" charset="0"/>
                  <a:cs typeface="Arial" panose="020B0604020202020204" pitchFamily="34"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851752" y="2293680"/>
                <a:ext cx="9616463" cy="812723"/>
              </a:xfrm>
              <a:prstGeom prst="rect">
                <a:avLst/>
              </a:prstGeom>
              <a:blipFill>
                <a:blip r:embed="rId4"/>
                <a:stretch>
                  <a:fillRect l="-1332" r="-63" b="-2239"/>
                </a:stretch>
              </a:blipFill>
            </p:spPr>
            <p:txBody>
              <a:bodyPr/>
              <a:lstStyle/>
              <a:p>
                <a:r>
                  <a:rPr lang="en-US">
                    <a:noFill/>
                  </a:rPr>
                  <a:t> </a:t>
                </a:r>
              </a:p>
            </p:txBody>
          </p:sp>
        </mc:Fallback>
      </mc:AlternateContent>
      <p:sp>
        <p:nvSpPr>
          <p:cNvPr id="29" name="Rectangle 28"/>
          <p:cNvSpPr/>
          <p:nvPr/>
        </p:nvSpPr>
        <p:spPr>
          <a:xfrm>
            <a:off x="718707" y="1734167"/>
            <a:ext cx="9882554" cy="430823"/>
          </a:xfrm>
          <a:prstGeom prst="rect">
            <a:avLst/>
          </a:prstGeom>
          <a:solidFill>
            <a:schemeClr val="accent5">
              <a:lumMod val="75000"/>
            </a:schemeClr>
          </a:solid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latin typeface="Arial" panose="020B0604020202020204" pitchFamily="34" charset="0"/>
                <a:cs typeface="Arial" panose="020B0604020202020204" pitchFamily="34" charset="0"/>
              </a:rPr>
              <a:t>Objective Function</a:t>
            </a:r>
          </a:p>
        </p:txBody>
      </p:sp>
      <p:sp>
        <p:nvSpPr>
          <p:cNvPr id="49" name="Rectangle 48"/>
          <p:cNvSpPr/>
          <p:nvPr/>
        </p:nvSpPr>
        <p:spPr>
          <a:xfrm>
            <a:off x="718707" y="2164990"/>
            <a:ext cx="9882554" cy="1123976"/>
          </a:xfrm>
          <a:prstGeom prst="rect">
            <a:avLst/>
          </a:prstGeom>
          <a:noFill/>
          <a:ln w="19050">
            <a:solidFill>
              <a:srgbClr val="DFE8E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4571724" y="4738995"/>
            <a:ext cx="2352760" cy="850922"/>
          </a:xfrm>
          <a:prstGeom prst="rect">
            <a:avLst/>
          </a:prstGeom>
          <a:solidFill>
            <a:srgbClr val="07AD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Meeting the hourly electricity demand at the minimal cost</a:t>
            </a:r>
            <a:endParaRPr lang="en-US" sz="1200" dirty="0">
              <a:solidFill>
                <a:schemeClr val="tx1"/>
              </a:solidFill>
              <a:latin typeface="Arial" panose="020B0604020202020204" pitchFamily="34" charset="0"/>
              <a:cs typeface="Arial" panose="020B0604020202020204" pitchFamily="34" charset="0"/>
            </a:endParaRPr>
          </a:p>
        </p:txBody>
      </p:sp>
      <p:sp>
        <p:nvSpPr>
          <p:cNvPr id="51" name="Rectangle 50"/>
          <p:cNvSpPr/>
          <p:nvPr/>
        </p:nvSpPr>
        <p:spPr>
          <a:xfrm>
            <a:off x="4824966" y="4345224"/>
            <a:ext cx="1846275"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Main Objective</a:t>
            </a:r>
          </a:p>
        </p:txBody>
      </p:sp>
      <p:sp>
        <p:nvSpPr>
          <p:cNvPr id="52" name="Rounded Rectangle 51"/>
          <p:cNvSpPr/>
          <p:nvPr/>
        </p:nvSpPr>
        <p:spPr>
          <a:xfrm>
            <a:off x="743835" y="3597214"/>
            <a:ext cx="3147446" cy="1365005"/>
          </a:xfrm>
          <a:prstGeom prst="roundRect">
            <a:avLst>
              <a:gd name="adj" fmla="val 8358"/>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Energy-related dataset: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Maximum area for VRE deployment </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Hourly irradiance/capacity factor</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Hourly load profiles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VRE efficiency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Storage efficiency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Capacity constraint</a:t>
            </a:r>
          </a:p>
        </p:txBody>
      </p:sp>
      <p:sp>
        <p:nvSpPr>
          <p:cNvPr id="53" name="Rounded Rectangle 52"/>
          <p:cNvSpPr/>
          <p:nvPr/>
        </p:nvSpPr>
        <p:spPr>
          <a:xfrm>
            <a:off x="7676042" y="3578746"/>
            <a:ext cx="3147446" cy="1463040"/>
          </a:xfrm>
          <a:prstGeom prst="roundRect">
            <a:avLst>
              <a:gd name="adj" fmla="val 835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Cost-related dataset: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VRE investment cost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VRE operating cost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EV investment cost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EV operating cost </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Electricity tariffs</a:t>
            </a:r>
          </a:p>
        </p:txBody>
      </p:sp>
      <p:sp>
        <p:nvSpPr>
          <p:cNvPr id="54" name="Rounded Rectangle 53"/>
          <p:cNvSpPr/>
          <p:nvPr/>
        </p:nvSpPr>
        <p:spPr>
          <a:xfrm>
            <a:off x="743835" y="5144783"/>
            <a:ext cx="3147446" cy="1463040"/>
          </a:xfrm>
          <a:prstGeom prst="roundRect">
            <a:avLst>
              <a:gd name="adj" fmla="val 835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Vehicle-related dataset:</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EV battery capacity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EV/V2G Charging efficiency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EV/V2G discharging efficiency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Charging profiles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Consumption profiles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Vehicle travel demand constraint</a:t>
            </a:r>
          </a:p>
        </p:txBody>
      </p:sp>
      <p:sp>
        <p:nvSpPr>
          <p:cNvPr id="55" name="Rounded Rectangle 54"/>
          <p:cNvSpPr/>
          <p:nvPr/>
        </p:nvSpPr>
        <p:spPr>
          <a:xfrm>
            <a:off x="7676042" y="5144783"/>
            <a:ext cx="3147446" cy="1463040"/>
          </a:xfrm>
          <a:prstGeom prst="roundRect">
            <a:avLst>
              <a:gd name="adj" fmla="val 835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latin typeface="Arial" panose="020B0604020202020204" pitchFamily="34" charset="0"/>
                <a:cs typeface="Arial" panose="020B0604020202020204" pitchFamily="34" charset="0"/>
              </a:rPr>
              <a:t>Key Drivers for VRE penetration:</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Decreased VRE costs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Decreased battery costs</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Increased time-of-use (TOU) tariff rate</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Increased VRE efficiency</a:t>
            </a:r>
          </a:p>
          <a:p>
            <a:pPr marL="171450" indent="-171450">
              <a:buFontTx/>
              <a:buChar char="-"/>
            </a:pPr>
            <a:r>
              <a:rPr lang="en-US" sz="1200" dirty="0">
                <a:solidFill>
                  <a:schemeClr val="tx1"/>
                </a:solidFill>
                <a:latin typeface="Arial" panose="020B0604020202020204" pitchFamily="34" charset="0"/>
                <a:cs typeface="Arial" panose="020B0604020202020204" pitchFamily="34" charset="0"/>
              </a:rPr>
              <a:t>Increased in fossil fuel prices</a:t>
            </a:r>
          </a:p>
        </p:txBody>
      </p:sp>
      <p:sp>
        <p:nvSpPr>
          <p:cNvPr id="7" name="Right Brace 6"/>
          <p:cNvSpPr/>
          <p:nvPr/>
        </p:nvSpPr>
        <p:spPr>
          <a:xfrm>
            <a:off x="4014742" y="3684577"/>
            <a:ext cx="177705" cy="28639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Right Brace 61"/>
          <p:cNvSpPr/>
          <p:nvPr/>
        </p:nvSpPr>
        <p:spPr>
          <a:xfrm flipH="1">
            <a:off x="7333946" y="3609801"/>
            <a:ext cx="177705" cy="28639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103849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23</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466064" y="107789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466064" y="2203222"/>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466064" y="3459653"/>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576355" y="1078597"/>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576355" y="2203222"/>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576355" y="3274174"/>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319403" y="2488213"/>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098363" y="1380774"/>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098363" y="2506105"/>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098361" y="2791096"/>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319402" y="1331637"/>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363940" y="1700977"/>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5933477" y="2212808"/>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363940" y="1228129"/>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p:cNvCxnSpPr>
            <a:stCxn id="212" idx="2"/>
          </p:cNvCxnSpPr>
          <p:nvPr/>
        </p:nvCxnSpPr>
        <p:spPr>
          <a:xfrm flipH="1">
            <a:off x="6208881" y="4266457"/>
            <a:ext cx="2" cy="3251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1" name="Rectangle 210"/>
          <p:cNvSpPr/>
          <p:nvPr/>
        </p:nvSpPr>
        <p:spPr>
          <a:xfrm>
            <a:off x="5372329" y="4619478"/>
            <a:ext cx="167310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solidFill>
                  <a:schemeClr val="tx1"/>
                </a:solidFill>
                <a:latin typeface="Arial" panose="020B0604020202020204" pitchFamily="34" charset="0"/>
                <a:cs typeface="Arial" panose="020B0604020202020204" pitchFamily="34" charset="0"/>
              </a:rPr>
              <a:t>Consumers</a:t>
            </a:r>
          </a:p>
        </p:txBody>
      </p:sp>
      <p:sp>
        <p:nvSpPr>
          <p:cNvPr id="212" name="Rectangle 211"/>
          <p:cNvSpPr/>
          <p:nvPr/>
        </p:nvSpPr>
        <p:spPr>
          <a:xfrm>
            <a:off x="5319400" y="3660694"/>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363948" y="2636453"/>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363947" y="3630729"/>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355318" y="1404480"/>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245020" y="1380775"/>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237762" y="250441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236804" y="375289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719005" y="2345718"/>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706130" y="3586667"/>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735727" y="1228120"/>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363942" y="1304801"/>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363942" y="2552110"/>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363941" y="2958516"/>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5" name="Right Brace 224"/>
          <p:cNvSpPr/>
          <p:nvPr/>
        </p:nvSpPr>
        <p:spPr>
          <a:xfrm rot="5400000">
            <a:off x="6129899" y="3781875"/>
            <a:ext cx="157960" cy="2545750"/>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endParaRPr lang="en-US" sz="1600"/>
          </a:p>
        </p:txBody>
      </p:sp>
      <p:sp>
        <p:nvSpPr>
          <p:cNvPr id="226" name="Rectangle 225"/>
          <p:cNvSpPr/>
          <p:nvPr/>
        </p:nvSpPr>
        <p:spPr>
          <a:xfrm>
            <a:off x="4220899" y="5249884"/>
            <a:ext cx="4032842" cy="13611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33" b="1" dirty="0">
                <a:solidFill>
                  <a:schemeClr val="tx1"/>
                </a:solidFill>
                <a:latin typeface="Arial" panose="020B0604020202020204" pitchFamily="34" charset="0"/>
                <a:cs typeface="Arial" panose="020B0604020202020204" pitchFamily="34" charset="0"/>
              </a:rPr>
              <a:t>Constraints:</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Binary charging </a:t>
            </a:r>
            <a:r>
              <a:rPr lang="en-US" sz="933" dirty="0" err="1">
                <a:solidFill>
                  <a:schemeClr val="tx1"/>
                </a:solidFill>
                <a:latin typeface="Arial" panose="020B0604020202020204" pitchFamily="34" charset="0"/>
                <a:cs typeface="Arial" panose="020B0604020202020204" pitchFamily="34" charset="0"/>
              </a:rPr>
              <a:t>occurences</a:t>
            </a:r>
            <a:r>
              <a:rPr lang="en-US" sz="933" dirty="0">
                <a:solidFill>
                  <a:schemeClr val="tx1"/>
                </a:solidFill>
                <a:latin typeface="Arial" panose="020B0604020202020204" pitchFamily="34" charset="0"/>
                <a:cs typeface="Arial" panose="020B0604020202020204" pitchFamily="34" charset="0"/>
              </a:rPr>
              <a:t>, e.g., charging can be done at night for residential and during the day for commercial, industries</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Restriction constraint - No charging when discharging, and vice versa</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battery capacity 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EV battery capacity 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V2G capacity 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Unit battery size constraints</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Travel demand constraints</a:t>
            </a:r>
          </a:p>
        </p:txBody>
      </p:sp>
      <p:sp>
        <p:nvSpPr>
          <p:cNvPr id="227" name="Right Brace 226"/>
          <p:cNvSpPr/>
          <p:nvPr/>
        </p:nvSpPr>
        <p:spPr>
          <a:xfrm rot="5400000">
            <a:off x="9298304" y="2950253"/>
            <a:ext cx="157960" cy="2545750"/>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endParaRPr lang="en-US" sz="1600"/>
          </a:p>
        </p:txBody>
      </p:sp>
      <p:sp>
        <p:nvSpPr>
          <p:cNvPr id="228" name="Rectangle 227"/>
          <p:cNvSpPr/>
          <p:nvPr/>
        </p:nvSpPr>
        <p:spPr>
          <a:xfrm>
            <a:off x="7991157" y="4361819"/>
            <a:ext cx="2832296" cy="4407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33" b="1" dirty="0">
                <a:solidFill>
                  <a:schemeClr val="tx1"/>
                </a:solidFill>
                <a:latin typeface="Arial" panose="020B0604020202020204" pitchFamily="34" charset="0"/>
                <a:cs typeface="Arial" panose="020B0604020202020204" pitchFamily="34" charset="0"/>
              </a:rPr>
              <a:t>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Electricity demand equality constraints</a:t>
            </a:r>
          </a:p>
        </p:txBody>
      </p:sp>
      <p:sp>
        <p:nvSpPr>
          <p:cNvPr id="231" name="Right Brace 230"/>
          <p:cNvSpPr/>
          <p:nvPr/>
        </p:nvSpPr>
        <p:spPr>
          <a:xfrm rot="5400000">
            <a:off x="2435886" y="2941991"/>
            <a:ext cx="157960" cy="2545750"/>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endParaRPr lang="en-US" sz="1600"/>
          </a:p>
        </p:txBody>
      </p:sp>
      <p:sp>
        <p:nvSpPr>
          <p:cNvPr id="232" name="Rectangle 231"/>
          <p:cNvSpPr/>
          <p:nvPr/>
        </p:nvSpPr>
        <p:spPr>
          <a:xfrm>
            <a:off x="1103807" y="4361739"/>
            <a:ext cx="2832296" cy="11757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33" b="1" dirty="0">
                <a:solidFill>
                  <a:schemeClr val="tx1"/>
                </a:solidFill>
                <a:latin typeface="Arial" panose="020B0604020202020204" pitchFamily="34" charset="0"/>
                <a:cs typeface="Arial" panose="020B0604020202020204" pitchFamily="34" charset="0"/>
              </a:rPr>
              <a:t>Constraints:</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VRE availability constraints (based on a solar irradiation for PV and capacity factor for wind)</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microgrid area limit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inverter capacity 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Upper bound rectifier capacity constraint</a:t>
            </a:r>
          </a:p>
          <a:p>
            <a:pPr marL="152426" indent="-152426">
              <a:buFont typeface="Wingdings" panose="05000000000000000000" pitchFamily="2" charset="2"/>
              <a:buChar char="Ø"/>
            </a:pPr>
            <a:r>
              <a:rPr lang="en-US" sz="933" dirty="0">
                <a:solidFill>
                  <a:schemeClr val="tx1"/>
                </a:solidFill>
                <a:latin typeface="Arial" panose="020B0604020202020204" pitchFamily="34" charset="0"/>
                <a:cs typeface="Arial" panose="020B0604020202020204" pitchFamily="34" charset="0"/>
              </a:rPr>
              <a:t>Unit VRE size constraints</a:t>
            </a:r>
          </a:p>
        </p:txBody>
      </p:sp>
      <p:cxnSp>
        <p:nvCxnSpPr>
          <p:cNvPr id="40" name="Elbow Connector 39"/>
          <p:cNvCxnSpPr/>
          <p:nvPr/>
        </p:nvCxnSpPr>
        <p:spPr>
          <a:xfrm rot="5400000" flipH="1" flipV="1">
            <a:off x="5926816" y="3376368"/>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08651" y="1212910"/>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2" name="Straight Arrow Connector 41"/>
          <p:cNvCxnSpPr/>
          <p:nvPr/>
        </p:nvCxnSpPr>
        <p:spPr>
          <a:xfrm flipV="1">
            <a:off x="1191336" y="1366269"/>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60407" y="2329478"/>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193384" y="248460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019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24</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809445" y="5051778"/>
            <a:ext cx="8382000" cy="1533525"/>
          </a:xfrm>
          <a:prstGeom prst="rect">
            <a:avLst/>
          </a:prstGeom>
        </p:spPr>
      </p:pic>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rot="10800000" flipH="1" flipV="1">
            <a:off x="1352606" y="1604562"/>
            <a:ext cx="1731839" cy="3161512"/>
          </a:xfrm>
          <a:prstGeom prst="curvedConnector4">
            <a:avLst>
              <a:gd name="adj1" fmla="val -13200"/>
              <a:gd name="adj2" fmla="val 93142"/>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296851" y="4695213"/>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Equality Constraint – Solar Energy Availability</a:t>
            </a:r>
            <a:endParaRPr lang="en-US" sz="1600" b="1" u="sng" dirty="0">
              <a:solidFill>
                <a:schemeClr val="tx1"/>
              </a:solidFill>
              <a:latin typeface="Arial" panose="020B0604020202020204" pitchFamily="34" charset="0"/>
              <a:cs typeface="Arial" panose="020B0604020202020204" pitchFamily="34" charset="0"/>
            </a:endParaRPr>
          </a:p>
        </p:txBody>
      </p:sp>
      <p:sp>
        <p:nvSpPr>
          <p:cNvPr id="58" name="Rounded Rectangle 57"/>
          <p:cNvSpPr/>
          <p:nvPr/>
        </p:nvSpPr>
        <p:spPr>
          <a:xfrm>
            <a:off x="83885" y="1043125"/>
            <a:ext cx="3676772" cy="1023339"/>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0296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25</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rot="5400000">
            <a:off x="2354087" y="2366751"/>
            <a:ext cx="2934129" cy="1441649"/>
          </a:xfrm>
          <a:prstGeom prst="curvedConnector3">
            <a:avLst>
              <a:gd name="adj1" fmla="val 91748"/>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296851" y="4591698"/>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Solar Energy Production Balance</a:t>
            </a:r>
            <a:endParaRPr lang="en-US" sz="1600" b="1" u="sng" dirty="0">
              <a:solidFill>
                <a:schemeClr val="tx1"/>
              </a:solidFill>
              <a:latin typeface="Arial" panose="020B0604020202020204" pitchFamily="34" charset="0"/>
              <a:cs typeface="Arial" panose="020B0604020202020204" pitchFamily="34" charset="0"/>
            </a:endParaRPr>
          </a:p>
        </p:txBody>
      </p:sp>
      <p:sp>
        <p:nvSpPr>
          <p:cNvPr id="41" name="Rounded Rectangle 40"/>
          <p:cNvSpPr/>
          <p:nvPr/>
        </p:nvSpPr>
        <p:spPr>
          <a:xfrm>
            <a:off x="1580039" y="1069450"/>
            <a:ext cx="3676772" cy="1175418"/>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1135720" y="4902427"/>
            <a:ext cx="7300914" cy="1912675"/>
          </a:xfrm>
          <a:prstGeom prst="rect">
            <a:avLst/>
          </a:prstGeom>
        </p:spPr>
      </p:pic>
    </p:spTree>
    <p:extLst>
      <p:ext uri="{BB962C8B-B14F-4D97-AF65-F5344CB8AC3E}">
        <p14:creationId xmlns:p14="http://schemas.microsoft.com/office/powerpoint/2010/main" val="22453677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26</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7" idx="2"/>
          </p:cNvCxnSpPr>
          <p:nvPr/>
        </p:nvCxnSpPr>
        <p:spPr>
          <a:xfrm rot="5400000">
            <a:off x="2832613" y="3027999"/>
            <a:ext cx="2469929" cy="864498"/>
          </a:xfrm>
          <a:prstGeom prst="curvedConnector3">
            <a:avLst>
              <a:gd name="adj1" fmla="val 50000"/>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296851" y="4695213"/>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Battery State-of-Charging Balance</a:t>
            </a:r>
            <a:endParaRPr lang="en-US" sz="1600" b="1" u="sng" dirty="0">
              <a:solidFill>
                <a:schemeClr val="tx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856557" y="5076385"/>
            <a:ext cx="8753270" cy="1685876"/>
          </a:xfrm>
          <a:prstGeom prst="rect">
            <a:avLst/>
          </a:prstGeom>
        </p:spPr>
      </p:pic>
      <p:sp>
        <p:nvSpPr>
          <p:cNvPr id="7" name="Rounded Rectangle 6"/>
          <p:cNvSpPr/>
          <p:nvPr/>
        </p:nvSpPr>
        <p:spPr>
          <a:xfrm>
            <a:off x="1579784" y="1138356"/>
            <a:ext cx="5840083" cy="1086928"/>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368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27</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rot="5400000">
            <a:off x="4117118" y="2905665"/>
            <a:ext cx="2417837" cy="1298831"/>
          </a:xfrm>
          <a:prstGeom prst="curvedConnector3">
            <a:avLst>
              <a:gd name="adj1" fmla="val 5045"/>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2538977" y="4712731"/>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Inequality Constraint – Upper-Bound Battery Capacity</a:t>
            </a:r>
            <a:endParaRPr lang="en-US" sz="1600" b="1" u="sng" dirty="0">
              <a:solidFill>
                <a:schemeClr val="tx1"/>
              </a:solidFill>
              <a:latin typeface="Arial" panose="020B0604020202020204" pitchFamily="34" charset="0"/>
              <a:cs typeface="Arial" panose="020B0604020202020204" pitchFamily="34" charset="0"/>
            </a:endParaRPr>
          </a:p>
        </p:txBody>
      </p:sp>
      <p:sp>
        <p:nvSpPr>
          <p:cNvPr id="7" name="Rounded Rectangle 6"/>
          <p:cNvSpPr/>
          <p:nvPr/>
        </p:nvSpPr>
        <p:spPr>
          <a:xfrm>
            <a:off x="5239411" y="1234218"/>
            <a:ext cx="2190713" cy="1285994"/>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2420979" y="5143195"/>
            <a:ext cx="7029450" cy="1590675"/>
          </a:xfrm>
          <a:prstGeom prst="rect">
            <a:avLst/>
          </a:prstGeom>
        </p:spPr>
      </p:pic>
    </p:spTree>
    <p:extLst>
      <p:ext uri="{BB962C8B-B14F-4D97-AF65-F5344CB8AC3E}">
        <p14:creationId xmlns:p14="http://schemas.microsoft.com/office/powerpoint/2010/main" val="11214697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28</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7" idx="2"/>
          </p:cNvCxnSpPr>
          <p:nvPr/>
        </p:nvCxnSpPr>
        <p:spPr>
          <a:xfrm rot="5400000">
            <a:off x="5589670" y="4205494"/>
            <a:ext cx="328375" cy="1095357"/>
          </a:xfrm>
          <a:prstGeom prst="curvedConnector2">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425889" y="4764000"/>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EV Battery State-Of-Charging Balance</a:t>
            </a:r>
            <a:endParaRPr lang="en-US" sz="1600" b="1" u="sng" dirty="0">
              <a:solidFill>
                <a:schemeClr val="tx1"/>
              </a:solidFill>
              <a:latin typeface="Arial" panose="020B0604020202020204" pitchFamily="34" charset="0"/>
              <a:cs typeface="Arial" panose="020B0604020202020204" pitchFamily="34" charset="0"/>
            </a:endParaRPr>
          </a:p>
        </p:txBody>
      </p:sp>
      <p:sp>
        <p:nvSpPr>
          <p:cNvPr id="7" name="Rounded Rectangle 6"/>
          <p:cNvSpPr/>
          <p:nvPr/>
        </p:nvSpPr>
        <p:spPr>
          <a:xfrm>
            <a:off x="5206178" y="3572669"/>
            <a:ext cx="2190713" cy="1016316"/>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238436" y="5105189"/>
            <a:ext cx="11597463" cy="1282868"/>
          </a:xfrm>
          <a:prstGeom prst="rect">
            <a:avLst/>
          </a:prstGeom>
        </p:spPr>
      </p:pic>
    </p:spTree>
    <p:extLst>
      <p:ext uri="{BB962C8B-B14F-4D97-AF65-F5344CB8AC3E}">
        <p14:creationId xmlns:p14="http://schemas.microsoft.com/office/powerpoint/2010/main" val="11505469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29</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0" name="Rectangle 199"/>
          <p:cNvSpPr/>
          <p:nvPr/>
        </p:nvSpPr>
        <p:spPr>
          <a:xfrm>
            <a:off x="1671241" y="2403909"/>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Wind Turbine</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7" name="Elbow Connector 206"/>
          <p:cNvCxnSpPr/>
          <p:nvPr/>
        </p:nvCxnSpPr>
        <p:spPr>
          <a:xfrm flipV="1">
            <a:off x="3458826" y="1901664"/>
            <a:ext cx="1965960" cy="720782"/>
          </a:xfrm>
          <a:prstGeom prst="bentConnector3">
            <a:avLst>
              <a:gd name="adj1" fmla="val 83663"/>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3" name="Elbow Connector 212"/>
          <p:cNvCxnSpPr/>
          <p:nvPr/>
        </p:nvCxnSpPr>
        <p:spPr>
          <a:xfrm>
            <a:off x="3458834" y="2837140"/>
            <a:ext cx="1965960" cy="1319453"/>
          </a:xfrm>
          <a:prstGeom prst="bentConnector3">
            <a:avLst>
              <a:gd name="adj1" fmla="val 1235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Elbow Connector 222"/>
          <p:cNvCxnSpPr/>
          <p:nvPr/>
        </p:nvCxnSpPr>
        <p:spPr>
          <a:xfrm>
            <a:off x="3458828" y="2752797"/>
            <a:ext cx="1965960" cy="284989"/>
          </a:xfrm>
          <a:prstGeom prst="bentConnector3">
            <a:avLst>
              <a:gd name="adj1" fmla="val 6373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63874" y="2525926"/>
            <a:ext cx="127896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Wind</a:t>
            </a:r>
          </a:p>
          <a:p>
            <a:r>
              <a:rPr lang="en-US" sz="1600" dirty="0" smtClean="0">
                <a:solidFill>
                  <a:schemeClr val="tx1"/>
                </a:solidFill>
                <a:latin typeface="Arial" panose="020B0604020202020204" pitchFamily="34" charset="0"/>
                <a:cs typeface="Arial" panose="020B0604020202020204" pitchFamily="34" charset="0"/>
              </a:rPr>
              <a:t>Speed</a:t>
            </a:r>
            <a:endParaRPr lang="en-US" sz="1600" dirty="0">
              <a:solidFill>
                <a:schemeClr val="tx1"/>
              </a:solidFill>
              <a:latin typeface="Arial" panose="020B0604020202020204" pitchFamily="34" charset="0"/>
              <a:cs typeface="Arial" panose="020B0604020202020204" pitchFamily="34" charset="0"/>
            </a:endParaRPr>
          </a:p>
        </p:txBody>
      </p:sp>
      <p:cxnSp>
        <p:nvCxnSpPr>
          <p:cNvPr id="46" name="Straight Arrow Connector 45"/>
          <p:cNvCxnSpPr/>
          <p:nvPr/>
        </p:nvCxnSpPr>
        <p:spPr>
          <a:xfrm flipV="1">
            <a:off x="1296851" y="268105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a:stCxn id="7" idx="2"/>
          </p:cNvCxnSpPr>
          <p:nvPr/>
        </p:nvCxnSpPr>
        <p:spPr>
          <a:xfrm rot="5400000">
            <a:off x="6086819" y="4549283"/>
            <a:ext cx="175015" cy="254418"/>
          </a:xfrm>
          <a:prstGeom prst="curvedConnector2">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078393" y="4834851"/>
            <a:ext cx="581594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Inequality Constraint - Upper-Bound EV Battery Capacity</a:t>
            </a:r>
            <a:endParaRPr lang="en-US" sz="1600" b="1" u="sng" dirty="0">
              <a:solidFill>
                <a:schemeClr val="tx1"/>
              </a:solidFill>
              <a:latin typeface="Arial" panose="020B0604020202020204" pitchFamily="34" charset="0"/>
              <a:cs typeface="Arial" panose="020B0604020202020204" pitchFamily="34" charset="0"/>
            </a:endParaRPr>
          </a:p>
        </p:txBody>
      </p:sp>
      <p:sp>
        <p:nvSpPr>
          <p:cNvPr id="7" name="Rounded Rectangle 6"/>
          <p:cNvSpPr/>
          <p:nvPr/>
        </p:nvSpPr>
        <p:spPr>
          <a:xfrm>
            <a:off x="5206178" y="3572669"/>
            <a:ext cx="2190713" cy="1016316"/>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3224115" y="5222886"/>
            <a:ext cx="5524500" cy="1581150"/>
          </a:xfrm>
          <a:prstGeom prst="rect">
            <a:avLst/>
          </a:prstGeom>
        </p:spPr>
      </p:pic>
    </p:spTree>
    <p:extLst>
      <p:ext uri="{BB962C8B-B14F-4D97-AF65-F5344CB8AC3E}">
        <p14:creationId xmlns:p14="http://schemas.microsoft.com/office/powerpoint/2010/main" val="1329193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Google Shape;299;p6">
            <a:extLst>
              <a:ext uri="{FF2B5EF4-FFF2-40B4-BE49-F238E27FC236}">
                <a16:creationId xmlns:a16="http://schemas.microsoft.com/office/drawing/2014/main" id="{BA69484C-76F2-406F-9761-81A8AD2377F3}"/>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Solar Energy</a:t>
            </a:r>
            <a:endParaRPr/>
          </a:p>
        </p:txBody>
      </p:sp>
      <p:sp>
        <p:nvSpPr>
          <p:cNvPr id="11" name="Google Shape;300;p6">
            <a:extLst>
              <a:ext uri="{FF2B5EF4-FFF2-40B4-BE49-F238E27FC236}">
                <a16:creationId xmlns:a16="http://schemas.microsoft.com/office/drawing/2014/main" id="{508EE7F0-A061-4985-B00B-766E788366C9}"/>
              </a:ext>
            </a:extLst>
          </p:cNvPr>
          <p:cNvSpPr txBox="1"/>
          <p:nvPr/>
        </p:nvSpPr>
        <p:spPr>
          <a:xfrm>
            <a:off x="451413" y="1408805"/>
            <a:ext cx="10718157" cy="101566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Char char="•"/>
            </a:pPr>
            <a:r>
              <a:rPr lang="en-US" sz="2000" b="1" dirty="0">
                <a:solidFill>
                  <a:schemeClr val="dk1"/>
                </a:solidFill>
                <a:latin typeface="Arial"/>
                <a:ea typeface="Arial"/>
                <a:cs typeface="Arial"/>
                <a:sym typeface="Arial"/>
              </a:rPr>
              <a:t>What is Solar Energy?</a:t>
            </a:r>
            <a:endParaRPr dirty="0"/>
          </a:p>
          <a:p>
            <a:pPr marL="800100" marR="0" lvl="1" indent="-342900" algn="l" rtl="0">
              <a:spcBef>
                <a:spcPts val="0"/>
              </a:spcBef>
              <a:spcAft>
                <a:spcPts val="0"/>
              </a:spcAft>
              <a:buClr>
                <a:schemeClr val="dk1"/>
              </a:buClr>
              <a:buSzPts val="2000"/>
              <a:buFont typeface="Arial"/>
              <a:buChar char="•"/>
            </a:pPr>
            <a:r>
              <a:rPr lang="en-US" sz="2000" b="1" i="0" u="none" strike="noStrike" cap="none" dirty="0">
                <a:solidFill>
                  <a:schemeClr val="dk1"/>
                </a:solidFill>
                <a:latin typeface="Calibri"/>
                <a:ea typeface="Calibri"/>
                <a:cs typeface="Calibri"/>
                <a:sym typeface="Calibri"/>
              </a:rPr>
              <a:t>Solar energy</a:t>
            </a:r>
            <a:r>
              <a:rPr lang="en-US" sz="2000" b="0" i="0" u="none" strike="noStrike" cap="none" dirty="0">
                <a:solidFill>
                  <a:schemeClr val="dk1"/>
                </a:solidFill>
                <a:latin typeface="Calibri"/>
                <a:ea typeface="Calibri"/>
                <a:cs typeface="Calibri"/>
                <a:sym typeface="Calibri"/>
              </a:rPr>
              <a:t> is radiant light and heat from the Sun that is harnessed using a range of ever-evolving technologies. </a:t>
            </a:r>
            <a:endParaRPr sz="2000" b="0" i="0" u="none" strike="noStrike" cap="none" dirty="0">
              <a:solidFill>
                <a:schemeClr val="dk1"/>
              </a:solidFill>
              <a:latin typeface="Arial"/>
              <a:ea typeface="Arial"/>
              <a:cs typeface="Arial"/>
              <a:sym typeface="Arial"/>
            </a:endParaRPr>
          </a:p>
        </p:txBody>
      </p:sp>
      <p:cxnSp>
        <p:nvCxnSpPr>
          <p:cNvPr id="12" name="Google Shape;301;p6">
            <a:extLst>
              <a:ext uri="{FF2B5EF4-FFF2-40B4-BE49-F238E27FC236}">
                <a16:creationId xmlns:a16="http://schemas.microsoft.com/office/drawing/2014/main" id="{56DA1DA0-0153-4135-A4E3-F4383B6CB247}"/>
              </a:ext>
            </a:extLst>
          </p:cNvPr>
          <p:cNvCxnSpPr/>
          <p:nvPr/>
        </p:nvCxnSpPr>
        <p:spPr>
          <a:xfrm flipH="1">
            <a:off x="3412671" y="2095500"/>
            <a:ext cx="587829" cy="625468"/>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302;p6">
            <a:extLst>
              <a:ext uri="{FF2B5EF4-FFF2-40B4-BE49-F238E27FC236}">
                <a16:creationId xmlns:a16="http://schemas.microsoft.com/office/drawing/2014/main" id="{31442044-BD23-47BB-BDA0-A220669E3A1C}"/>
              </a:ext>
            </a:extLst>
          </p:cNvPr>
          <p:cNvCxnSpPr/>
          <p:nvPr/>
        </p:nvCxnSpPr>
        <p:spPr>
          <a:xfrm>
            <a:off x="4523014" y="2095500"/>
            <a:ext cx="1649186" cy="598537"/>
          </a:xfrm>
          <a:prstGeom prst="straightConnector1">
            <a:avLst/>
          </a:prstGeom>
          <a:noFill/>
          <a:ln w="9525" cap="flat" cmpd="sng">
            <a:solidFill>
              <a:schemeClr val="accent1"/>
            </a:solidFill>
            <a:prstDash val="solid"/>
            <a:miter lim="800000"/>
            <a:headEnd type="none" w="sm" len="sm"/>
            <a:tailEnd type="triangle" w="med" len="med"/>
          </a:ln>
        </p:spPr>
      </p:cxnSp>
      <p:graphicFrame>
        <p:nvGraphicFramePr>
          <p:cNvPr id="14" name="Google Shape;303;p6">
            <a:extLst>
              <a:ext uri="{FF2B5EF4-FFF2-40B4-BE49-F238E27FC236}">
                <a16:creationId xmlns:a16="http://schemas.microsoft.com/office/drawing/2014/main" id="{308A3664-71A4-4D37-89EE-73AC124F0366}"/>
              </a:ext>
            </a:extLst>
          </p:cNvPr>
          <p:cNvGraphicFramePr/>
          <p:nvPr/>
        </p:nvGraphicFramePr>
        <p:xfrm>
          <a:off x="146960" y="2792361"/>
          <a:ext cx="7984675" cy="1752640"/>
        </p:xfrm>
        <a:graphic>
          <a:graphicData uri="http://schemas.openxmlformats.org/drawingml/2006/table">
            <a:tbl>
              <a:tblPr firstRow="1" bandRow="1">
                <a:noFill/>
              </a:tblPr>
              <a:tblGrid>
                <a:gridCol w="1647525">
                  <a:extLst>
                    <a:ext uri="{9D8B030D-6E8A-4147-A177-3AD203B41FA5}">
                      <a16:colId xmlns:a16="http://schemas.microsoft.com/office/drawing/2014/main" val="20000"/>
                    </a:ext>
                  </a:extLst>
                </a:gridCol>
                <a:gridCol w="3103625">
                  <a:extLst>
                    <a:ext uri="{9D8B030D-6E8A-4147-A177-3AD203B41FA5}">
                      <a16:colId xmlns:a16="http://schemas.microsoft.com/office/drawing/2014/main" val="20001"/>
                    </a:ext>
                  </a:extLst>
                </a:gridCol>
                <a:gridCol w="3233525">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800"/>
                        <a:t>Technology</a:t>
                      </a:r>
                      <a:endParaRPr sz="1800"/>
                    </a:p>
                  </a:txBody>
                  <a:tcPr marL="91450" marR="91450" marT="45725" marB="45725"/>
                </a:tc>
                <a:tc>
                  <a:txBody>
                    <a:bodyPr/>
                    <a:lstStyle/>
                    <a:p>
                      <a:pPr marL="0" marR="0" lvl="0" indent="0" algn="l" rtl="0">
                        <a:spcBef>
                          <a:spcPts val="0"/>
                        </a:spcBef>
                        <a:spcAft>
                          <a:spcPts val="0"/>
                        </a:spcAft>
                        <a:buNone/>
                      </a:pPr>
                      <a:r>
                        <a:rPr lang="en-US" sz="1800"/>
                        <a:t>Solar Photovoltaic</a:t>
                      </a:r>
                      <a:endParaRPr sz="1800"/>
                    </a:p>
                  </a:txBody>
                  <a:tcPr marL="91450" marR="91450" marT="45725" marB="45725"/>
                </a:tc>
                <a:tc>
                  <a:txBody>
                    <a:bodyPr/>
                    <a:lstStyle/>
                    <a:p>
                      <a:pPr marL="0" marR="0" lvl="0" indent="0" algn="l" rtl="0">
                        <a:spcBef>
                          <a:spcPts val="0"/>
                        </a:spcBef>
                        <a:spcAft>
                          <a:spcPts val="0"/>
                        </a:spcAft>
                        <a:buNone/>
                      </a:pPr>
                      <a:r>
                        <a:rPr lang="en-US" sz="1800"/>
                        <a:t>Solar Thermal</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800"/>
                        <a:t>Function</a:t>
                      </a:r>
                      <a:endParaRPr sz="1800"/>
                    </a:p>
                  </a:txBody>
                  <a:tcPr marL="91450" marR="91450" marT="45725" marB="45725"/>
                </a:tc>
                <a:tc>
                  <a:txBody>
                    <a:bodyPr/>
                    <a:lstStyle/>
                    <a:p>
                      <a:pPr marL="0" marR="0" lvl="0" indent="0" algn="l" rtl="0">
                        <a:spcBef>
                          <a:spcPts val="0"/>
                        </a:spcBef>
                        <a:spcAft>
                          <a:spcPts val="0"/>
                        </a:spcAft>
                        <a:buNone/>
                      </a:pPr>
                      <a:r>
                        <a:rPr lang="en-US" sz="1800"/>
                        <a:t>Convert solar radiation into electricity</a:t>
                      </a:r>
                      <a:endParaRPr sz="1800"/>
                    </a:p>
                  </a:txBody>
                  <a:tcPr marL="91450" marR="91450" marT="45725" marB="45725"/>
                </a:tc>
                <a:tc>
                  <a:txBody>
                    <a:bodyPr/>
                    <a:lstStyle/>
                    <a:p>
                      <a:pPr marL="0" marR="0" lvl="0" indent="0" algn="l" rtl="0">
                        <a:spcBef>
                          <a:spcPts val="0"/>
                        </a:spcBef>
                        <a:spcAft>
                          <a:spcPts val="0"/>
                        </a:spcAft>
                        <a:buNone/>
                      </a:pPr>
                      <a:r>
                        <a:rPr lang="en-US" sz="1800"/>
                        <a:t>Harness heat from the sun for thermal application</a:t>
                      </a: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800"/>
                        <a:t>Usage</a:t>
                      </a:r>
                      <a:endParaRPr sz="1800"/>
                    </a:p>
                  </a:txBody>
                  <a:tcPr marL="91450" marR="91450" marT="45725" marB="45725"/>
                </a:tc>
                <a:tc>
                  <a:txBody>
                    <a:bodyPr/>
                    <a:lstStyle/>
                    <a:p>
                      <a:pPr marL="0" marR="0" lvl="0" indent="0" algn="l" rtl="0">
                        <a:spcBef>
                          <a:spcPts val="0"/>
                        </a:spcBef>
                        <a:spcAft>
                          <a:spcPts val="0"/>
                        </a:spcAft>
                        <a:buNone/>
                      </a:pPr>
                      <a:r>
                        <a:rPr lang="en-US" sz="1800"/>
                        <a:t>Electricity is widely used</a:t>
                      </a:r>
                      <a:endParaRPr sz="1800"/>
                    </a:p>
                  </a:txBody>
                  <a:tcPr marL="91450" marR="91450" marT="45725" marB="45725"/>
                </a:tc>
                <a:tc>
                  <a:txBody>
                    <a:bodyPr/>
                    <a:lstStyle/>
                    <a:p>
                      <a:pPr marL="0" marR="0" lvl="0" indent="0" algn="l" rtl="0">
                        <a:spcBef>
                          <a:spcPts val="0"/>
                        </a:spcBef>
                        <a:spcAft>
                          <a:spcPts val="0"/>
                        </a:spcAft>
                        <a:buNone/>
                      </a:pPr>
                      <a:r>
                        <a:rPr lang="en-US" sz="1800"/>
                        <a:t>Space heating, hot water, etc.</a:t>
                      </a: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800"/>
                        <a:t>Efficiency</a:t>
                      </a:r>
                      <a:endParaRPr sz="1800"/>
                    </a:p>
                  </a:txBody>
                  <a:tcPr marL="91450" marR="91450" marT="45725" marB="45725"/>
                </a:tc>
                <a:tc>
                  <a:txBody>
                    <a:bodyPr/>
                    <a:lstStyle/>
                    <a:p>
                      <a:pPr marL="0" marR="0" lvl="0" indent="0" algn="l" rtl="0">
                        <a:spcBef>
                          <a:spcPts val="0"/>
                        </a:spcBef>
                        <a:spcAft>
                          <a:spcPts val="0"/>
                        </a:spcAft>
                        <a:buNone/>
                      </a:pPr>
                      <a:r>
                        <a:rPr lang="en-US" sz="1800"/>
                        <a:t>Up to approximately 20%</a:t>
                      </a:r>
                      <a:endParaRPr sz="1800"/>
                    </a:p>
                  </a:txBody>
                  <a:tcPr marL="91450" marR="91450" marT="45725" marB="45725"/>
                </a:tc>
                <a:tc>
                  <a:txBody>
                    <a:bodyPr/>
                    <a:lstStyle/>
                    <a:p>
                      <a:pPr marL="0" marR="0" lvl="0" indent="0" algn="l" rtl="0">
                        <a:spcBef>
                          <a:spcPts val="0"/>
                        </a:spcBef>
                        <a:spcAft>
                          <a:spcPts val="0"/>
                        </a:spcAft>
                        <a:buNone/>
                      </a:pPr>
                      <a:r>
                        <a:rPr lang="en-US" sz="1800"/>
                        <a:t>Up to 75%</a:t>
                      </a:r>
                      <a:endParaRPr sz="1800"/>
                    </a:p>
                  </a:txBody>
                  <a:tcPr marL="91450" marR="91450" marT="45725" marB="45725"/>
                </a:tc>
                <a:extLst>
                  <a:ext uri="{0D108BD9-81ED-4DB2-BD59-A6C34878D82A}">
                    <a16:rowId xmlns:a16="http://schemas.microsoft.com/office/drawing/2014/main" val="10003"/>
                  </a:ext>
                </a:extLst>
              </a:tr>
            </a:tbl>
          </a:graphicData>
        </a:graphic>
      </p:graphicFrame>
      <p:pic>
        <p:nvPicPr>
          <p:cNvPr id="15" name="Google Shape;304;p6" descr="Image result for solar thermal">
            <a:extLst>
              <a:ext uri="{FF2B5EF4-FFF2-40B4-BE49-F238E27FC236}">
                <a16:creationId xmlns:a16="http://schemas.microsoft.com/office/drawing/2014/main" id="{3F63D6E1-0585-4C90-9955-8882909F5EC8}"/>
              </a:ext>
            </a:extLst>
          </p:cNvPr>
          <p:cNvPicPr preferRelativeResize="0"/>
          <p:nvPr/>
        </p:nvPicPr>
        <p:blipFill rotWithShape="1">
          <a:blip r:embed="rId3">
            <a:alphaModFix/>
          </a:blip>
          <a:srcRect l="47341" r="3373" b="1"/>
          <a:stretch/>
        </p:blipFill>
        <p:spPr>
          <a:xfrm>
            <a:off x="8415562" y="3103237"/>
            <a:ext cx="3296034" cy="2992763"/>
          </a:xfrm>
          <a:prstGeom prst="rect">
            <a:avLst/>
          </a:prstGeom>
          <a:noFill/>
          <a:ln>
            <a:noFill/>
          </a:ln>
        </p:spPr>
      </p:pic>
      <p:pic>
        <p:nvPicPr>
          <p:cNvPr id="16" name="Google Shape;305;p6" descr="Image result for large solar pv">
            <a:extLst>
              <a:ext uri="{FF2B5EF4-FFF2-40B4-BE49-F238E27FC236}">
                <a16:creationId xmlns:a16="http://schemas.microsoft.com/office/drawing/2014/main" id="{DE2F0A50-2D03-45D2-AE17-DBBA2BD8E293}"/>
              </a:ext>
            </a:extLst>
          </p:cNvPr>
          <p:cNvPicPr preferRelativeResize="0"/>
          <p:nvPr/>
        </p:nvPicPr>
        <p:blipFill rotWithShape="1">
          <a:blip r:embed="rId4">
            <a:alphaModFix/>
          </a:blip>
          <a:srcRect l="6545" t="40185" r="38387" b="20209"/>
          <a:stretch/>
        </p:blipFill>
        <p:spPr>
          <a:xfrm>
            <a:off x="1823356" y="4729842"/>
            <a:ext cx="4873708" cy="1752601"/>
          </a:xfrm>
          <a:prstGeom prst="rect">
            <a:avLst/>
          </a:prstGeom>
          <a:noFill/>
          <a:ln>
            <a:noFill/>
          </a:ln>
        </p:spPr>
      </p:pic>
    </p:spTree>
    <p:extLst>
      <p:ext uri="{BB962C8B-B14F-4D97-AF65-F5344CB8AC3E}">
        <p14:creationId xmlns:p14="http://schemas.microsoft.com/office/powerpoint/2010/main" val="29345110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Energy Demand Structure in the Model</a:t>
            </a:r>
          </a:p>
        </p:txBody>
      </p:sp>
      <p:sp>
        <p:nvSpPr>
          <p:cNvPr id="10" name="Slide Number Placeholder 9"/>
          <p:cNvSpPr>
            <a:spLocks noGrp="1"/>
          </p:cNvSpPr>
          <p:nvPr>
            <p:ph type="sldNum" sz="quarter" idx="12"/>
          </p:nvPr>
        </p:nvSpPr>
        <p:spPr>
          <a:xfrm>
            <a:off x="11533516" y="6401685"/>
            <a:ext cx="510397" cy="365125"/>
          </a:xfrm>
        </p:spPr>
        <p:txBody>
          <a:bodyPr/>
          <a:lstStyle/>
          <a:p>
            <a:fld id="{C9970A96-063F-452B-BA57-A81F3AD71883}" type="slidenum">
              <a:rPr lang="en-US" smtClean="0">
                <a:solidFill>
                  <a:schemeClr val="tx1">
                    <a:lumMod val="50000"/>
                    <a:lumOff val="50000"/>
                  </a:schemeClr>
                </a:solidFill>
                <a:latin typeface="Arial" panose="020B0604020202020204" pitchFamily="34" charset="0"/>
                <a:cs typeface="Arial" panose="020B0604020202020204" pitchFamily="34" charset="0"/>
              </a:rPr>
              <a:t>30</a:t>
            </a:fld>
            <a:endParaRPr lang="en-US">
              <a:solidFill>
                <a:schemeClr val="tx1">
                  <a:lumMod val="50000"/>
                  <a:lumOff val="50000"/>
                </a:schemeClr>
              </a:solidFill>
              <a:latin typeface="Arial" panose="020B0604020202020204" pitchFamily="34" charset="0"/>
              <a:cs typeface="Arial" panose="020B0604020202020204" pitchFamily="34" charset="0"/>
            </a:endParaRPr>
          </a:p>
        </p:txBody>
      </p:sp>
      <p:pic>
        <p:nvPicPr>
          <p:cNvPr id="27" name="Picture 2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96" name="Rectangle 195"/>
          <p:cNvSpPr/>
          <p:nvPr/>
        </p:nvSpPr>
        <p:spPr>
          <a:xfrm>
            <a:off x="8560950" y="1278577"/>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Residential Load</a:t>
            </a:r>
          </a:p>
        </p:txBody>
      </p:sp>
      <p:sp>
        <p:nvSpPr>
          <p:cNvPr id="197" name="Rectangle 196"/>
          <p:cNvSpPr/>
          <p:nvPr/>
        </p:nvSpPr>
        <p:spPr>
          <a:xfrm>
            <a:off x="8560950" y="2403909"/>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Commercial Load</a:t>
            </a:r>
          </a:p>
        </p:txBody>
      </p:sp>
      <p:sp>
        <p:nvSpPr>
          <p:cNvPr id="198" name="Rectangle 197"/>
          <p:cNvSpPr/>
          <p:nvPr/>
        </p:nvSpPr>
        <p:spPr>
          <a:xfrm>
            <a:off x="8560950" y="3660340"/>
            <a:ext cx="1778958" cy="6057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Industrial Load</a:t>
            </a:r>
          </a:p>
        </p:txBody>
      </p:sp>
      <p:sp>
        <p:nvSpPr>
          <p:cNvPr id="199" name="Rectangle 198"/>
          <p:cNvSpPr/>
          <p:nvPr/>
        </p:nvSpPr>
        <p:spPr>
          <a:xfrm>
            <a:off x="1671241" y="127928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Solar PV</a:t>
            </a:r>
          </a:p>
        </p:txBody>
      </p:sp>
      <p:sp>
        <p:nvSpPr>
          <p:cNvPr id="201" name="Rectangle 200"/>
          <p:cNvSpPr/>
          <p:nvPr/>
        </p:nvSpPr>
        <p:spPr>
          <a:xfrm>
            <a:off x="1671241" y="3474861"/>
            <a:ext cx="1778958" cy="60576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Grid Electricity</a:t>
            </a:r>
          </a:p>
        </p:txBody>
      </p:sp>
      <p:sp>
        <p:nvSpPr>
          <p:cNvPr id="202" name="Rectangle 201"/>
          <p:cNvSpPr/>
          <p:nvPr/>
        </p:nvSpPr>
        <p:spPr>
          <a:xfrm>
            <a:off x="5414289" y="2688900"/>
            <a:ext cx="1778958" cy="605766"/>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Electricity Load</a:t>
            </a:r>
          </a:p>
        </p:txBody>
      </p:sp>
      <p:cxnSp>
        <p:nvCxnSpPr>
          <p:cNvPr id="203" name="Elbow Connector 202"/>
          <p:cNvCxnSpPr>
            <a:stCxn id="202" idx="3"/>
            <a:endCxn id="196" idx="1"/>
          </p:cNvCxnSpPr>
          <p:nvPr/>
        </p:nvCxnSpPr>
        <p:spPr>
          <a:xfrm flipV="1">
            <a:off x="7193249" y="1581461"/>
            <a:ext cx="1367702" cy="1410323"/>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Elbow Connector 203"/>
          <p:cNvCxnSpPr>
            <a:stCxn id="202" idx="3"/>
            <a:endCxn id="197" idx="1"/>
          </p:cNvCxnSpPr>
          <p:nvPr/>
        </p:nvCxnSpPr>
        <p:spPr>
          <a:xfrm flipV="1">
            <a:off x="7193249" y="2706792"/>
            <a:ext cx="1367702" cy="284989"/>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p:cNvCxnSpPr>
            <a:stCxn id="202" idx="3"/>
            <a:endCxn id="198" idx="1"/>
          </p:cNvCxnSpPr>
          <p:nvPr/>
        </p:nvCxnSpPr>
        <p:spPr>
          <a:xfrm>
            <a:off x="7193247" y="2991783"/>
            <a:ext cx="1367703" cy="971440"/>
          </a:xfrm>
          <a:prstGeom prst="bentConnector3">
            <a:avLst>
              <a:gd name="adj1" fmla="val 50000"/>
            </a:avLst>
          </a:prstGeom>
          <a:ln w="12700">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5414288" y="1532324"/>
            <a:ext cx="1778958" cy="605766"/>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Battery Energy Storage</a:t>
            </a:r>
          </a:p>
        </p:txBody>
      </p:sp>
      <p:cxnSp>
        <p:nvCxnSpPr>
          <p:cNvPr id="208" name="Elbow Connector 207"/>
          <p:cNvCxnSpPr>
            <a:stCxn id="206" idx="2"/>
            <a:endCxn id="202" idx="0"/>
          </p:cNvCxnSpPr>
          <p:nvPr/>
        </p:nvCxnSpPr>
        <p:spPr>
          <a:xfrm rot="16200000" flipH="1">
            <a:off x="6028363" y="241349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Elbow Connector 208"/>
          <p:cNvCxnSpPr/>
          <p:nvPr/>
        </p:nvCxnSpPr>
        <p:spPr>
          <a:xfrm>
            <a:off x="3458826" y="1428816"/>
            <a:ext cx="1965960" cy="383389"/>
          </a:xfrm>
          <a:prstGeom prst="bentConnector3">
            <a:avLst>
              <a:gd name="adj1" fmla="val 84549"/>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2" name="Rectangle 211"/>
          <p:cNvSpPr/>
          <p:nvPr/>
        </p:nvSpPr>
        <p:spPr>
          <a:xfrm>
            <a:off x="5414286" y="3861381"/>
            <a:ext cx="1778958" cy="605766"/>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280" tIns="40640" rIns="81280" bIns="40640" numCol="1" spcCol="0" rtlCol="0" fromWordArt="0" anchor="ctr" anchorCtr="0" forceAA="0" compatLnSpc="1">
            <a:prstTxWarp prst="textNoShape">
              <a:avLst/>
            </a:prstTxWarp>
            <a:noAutofit/>
          </a:bodyPr>
          <a:lstStyle/>
          <a:p>
            <a:pPr algn="ctr"/>
            <a:r>
              <a:rPr lang="en-US" sz="1600" dirty="0"/>
              <a:t>Electric Vehicle</a:t>
            </a:r>
          </a:p>
        </p:txBody>
      </p:sp>
      <p:cxnSp>
        <p:nvCxnSpPr>
          <p:cNvPr id="214" name="Elbow Connector 213"/>
          <p:cNvCxnSpPr/>
          <p:nvPr/>
        </p:nvCxnSpPr>
        <p:spPr>
          <a:xfrm>
            <a:off x="3458833" y="3831416"/>
            <a:ext cx="1965960" cy="432525"/>
          </a:xfrm>
          <a:prstGeom prst="bentConnector3">
            <a:avLst>
              <a:gd name="adj1" fmla="val 6593"/>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Elbow Connector 214"/>
          <p:cNvCxnSpPr/>
          <p:nvPr/>
        </p:nvCxnSpPr>
        <p:spPr>
          <a:xfrm>
            <a:off x="3450204" y="1605167"/>
            <a:ext cx="1965960" cy="2438400"/>
          </a:xfrm>
          <a:prstGeom prst="bentConnector3">
            <a:avLst>
              <a:gd name="adj1" fmla="val 23867"/>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a:stCxn id="196" idx="3"/>
          </p:cNvCxnSpPr>
          <p:nvPr/>
        </p:nvCxnSpPr>
        <p:spPr>
          <a:xfrm flipV="1">
            <a:off x="10339906" y="1581462"/>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V="1">
            <a:off x="10332648" y="270510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p:nvPr/>
        </p:nvCxnSpPr>
        <p:spPr>
          <a:xfrm flipV="1">
            <a:off x="10331690" y="3953580"/>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10813891" y="2546405"/>
            <a:ext cx="1223477"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0" name="Rectangle 219"/>
          <p:cNvSpPr/>
          <p:nvPr/>
        </p:nvSpPr>
        <p:spPr>
          <a:xfrm>
            <a:off x="10801016" y="3787354"/>
            <a:ext cx="1204838"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sp>
        <p:nvSpPr>
          <p:cNvPr id="221" name="Rectangle 220"/>
          <p:cNvSpPr/>
          <p:nvPr/>
        </p:nvSpPr>
        <p:spPr>
          <a:xfrm>
            <a:off x="10830613" y="1428807"/>
            <a:ext cx="118950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a:solidFill>
                  <a:schemeClr val="tx1"/>
                </a:solidFill>
                <a:latin typeface="Arial" panose="020B0604020202020204" pitchFamily="34" charset="0"/>
                <a:cs typeface="Arial" panose="020B0604020202020204" pitchFamily="34" charset="0"/>
              </a:rPr>
              <a:t>Consumers</a:t>
            </a:r>
          </a:p>
        </p:txBody>
      </p:sp>
      <p:cxnSp>
        <p:nvCxnSpPr>
          <p:cNvPr id="222" name="Elbow Connector 221"/>
          <p:cNvCxnSpPr/>
          <p:nvPr/>
        </p:nvCxnSpPr>
        <p:spPr>
          <a:xfrm>
            <a:off x="3458828" y="1505488"/>
            <a:ext cx="1965960" cy="1398016"/>
          </a:xfrm>
          <a:prstGeom prst="bentConnector3">
            <a:avLst>
              <a:gd name="adj1" fmla="val 74804"/>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Elbow Connector 223"/>
          <p:cNvCxnSpPr/>
          <p:nvPr/>
        </p:nvCxnSpPr>
        <p:spPr>
          <a:xfrm flipV="1">
            <a:off x="3458827" y="3159203"/>
            <a:ext cx="1965960" cy="503525"/>
          </a:xfrm>
          <a:prstGeom prst="bentConnector3">
            <a:avLst>
              <a:gd name="adj1" fmla="val 63288"/>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flipH="1" flipV="1">
            <a:off x="6021702" y="3577055"/>
            <a:ext cx="550811" cy="2"/>
          </a:xfrm>
          <a:prstGeom prst="bentConnector3">
            <a:avLst>
              <a:gd name="adj1" fmla="val 50000"/>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86365" y="1410485"/>
            <a:ext cx="1239524"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dirty="0" smtClean="0">
                <a:solidFill>
                  <a:schemeClr val="tx1"/>
                </a:solidFill>
                <a:latin typeface="Arial" panose="020B0604020202020204" pitchFamily="34" charset="0"/>
                <a:cs typeface="Arial" panose="020B0604020202020204" pitchFamily="34" charset="0"/>
              </a:rPr>
              <a:t>Solar Irradiation</a:t>
            </a:r>
            <a:endParaRPr lang="en-US" sz="1600" dirty="0">
              <a:solidFill>
                <a:schemeClr val="tx1"/>
              </a:solidFill>
              <a:latin typeface="Arial" panose="020B0604020202020204" pitchFamily="34" charset="0"/>
              <a:cs typeface="Arial" panose="020B0604020202020204" pitchFamily="34" charset="0"/>
            </a:endParaRPr>
          </a:p>
        </p:txBody>
      </p:sp>
      <p:cxnSp>
        <p:nvCxnSpPr>
          <p:cNvPr id="44" name="Straight Arrow Connector 43"/>
          <p:cNvCxnSpPr/>
          <p:nvPr/>
        </p:nvCxnSpPr>
        <p:spPr>
          <a:xfrm flipV="1">
            <a:off x="1329044" y="1563843"/>
            <a:ext cx="365760" cy="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Curved Connector 5"/>
          <p:cNvCxnSpPr/>
          <p:nvPr/>
        </p:nvCxnSpPr>
        <p:spPr>
          <a:xfrm rot="5400000">
            <a:off x="6216257" y="4497300"/>
            <a:ext cx="175015" cy="254418"/>
          </a:xfrm>
          <a:prstGeom prst="curvedConnector2">
            <a:avLst/>
          </a:prstGeom>
          <a:ln>
            <a:solidFill>
              <a:srgbClr val="3333FF"/>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239790" y="5320653"/>
            <a:ext cx="247988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Equality Constraint – </a:t>
            </a:r>
          </a:p>
          <a:p>
            <a:r>
              <a:rPr lang="en-US" sz="1600" b="1" u="sng" dirty="0" smtClean="0">
                <a:solidFill>
                  <a:schemeClr val="tx1"/>
                </a:solidFill>
                <a:latin typeface="Arial" panose="020B0604020202020204" pitchFamily="34" charset="0"/>
                <a:cs typeface="Arial" panose="020B0604020202020204" pitchFamily="34" charset="0"/>
              </a:rPr>
              <a:t>Electricity and Travel Demands</a:t>
            </a:r>
            <a:endParaRPr lang="en-US" sz="1600" b="1" u="sng" dirty="0">
              <a:solidFill>
                <a:schemeClr val="tx1"/>
              </a:solidFill>
              <a:latin typeface="Arial" panose="020B0604020202020204" pitchFamily="34" charset="0"/>
              <a:cs typeface="Arial" panose="020B0604020202020204" pitchFamily="34" charset="0"/>
            </a:endParaRPr>
          </a:p>
        </p:txBody>
      </p:sp>
      <p:sp>
        <p:nvSpPr>
          <p:cNvPr id="7" name="Rounded Rectangle 6"/>
          <p:cNvSpPr/>
          <p:nvPr/>
        </p:nvSpPr>
        <p:spPr>
          <a:xfrm>
            <a:off x="1425889" y="944435"/>
            <a:ext cx="10694223" cy="3565730"/>
          </a:xfrm>
          <a:prstGeom prst="roundRect">
            <a:avLst/>
          </a:prstGeom>
          <a:noFill/>
          <a:ln w="190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2790971" y="4772704"/>
            <a:ext cx="7906479" cy="1921041"/>
          </a:xfrm>
          <a:prstGeom prst="rect">
            <a:avLst/>
          </a:prstGeom>
        </p:spPr>
      </p:pic>
    </p:spTree>
    <p:extLst>
      <p:ext uri="{BB962C8B-B14F-4D97-AF65-F5344CB8AC3E}">
        <p14:creationId xmlns:p14="http://schemas.microsoft.com/office/powerpoint/2010/main" val="1429229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Excel Database for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3" y="1145323"/>
            <a:ext cx="11137863" cy="5256361"/>
          </a:xfrm>
        </p:spPr>
        <p:txBody>
          <a:bodyPr>
            <a:noAutofit/>
          </a:bodyPr>
          <a:lstStyle/>
          <a:p>
            <a:r>
              <a:rPr lang="en-US" sz="2200" dirty="0"/>
              <a:t>In order for the model to work, there are three files that are needed in the folder containing your gams file:</a:t>
            </a:r>
          </a:p>
          <a:p>
            <a:pPr lvl="1">
              <a:buFont typeface="Wingdings" panose="05000000000000000000" pitchFamily="2" charset="2"/>
              <a:buChar char="§"/>
            </a:pPr>
            <a:r>
              <a:rPr lang="en-US" sz="1600" b="1" i="1" dirty="0"/>
              <a:t>Microgrid_Tool.gms</a:t>
            </a:r>
            <a:r>
              <a:rPr lang="en-US" sz="1600" dirty="0"/>
              <a:t> – The mathematical formulations coded in GAMS.</a:t>
            </a:r>
          </a:p>
          <a:p>
            <a:pPr lvl="1">
              <a:buFont typeface="Wingdings" panose="05000000000000000000" pitchFamily="2" charset="2"/>
              <a:buChar char="§"/>
            </a:pPr>
            <a:r>
              <a:rPr lang="en-US" sz="1600" b="1" i="1" dirty="0"/>
              <a:t>Microgrid_INPUT.xlsx</a:t>
            </a:r>
            <a:r>
              <a:rPr lang="en-US" sz="1600" i="1" dirty="0"/>
              <a:t> </a:t>
            </a:r>
            <a:r>
              <a:rPr lang="en-US" sz="1600" dirty="0"/>
              <a:t>– The excel input database where you can change the data for analyzing different scenarios.</a:t>
            </a:r>
          </a:p>
          <a:p>
            <a:pPr lvl="1">
              <a:buFont typeface="Wingdings" panose="05000000000000000000" pitchFamily="2" charset="2"/>
              <a:buChar char="§"/>
            </a:pPr>
            <a:r>
              <a:rPr lang="en-US" sz="1600" b="1" i="1" dirty="0"/>
              <a:t>Microgrid_OUTPUT.xlsx</a:t>
            </a:r>
            <a:r>
              <a:rPr lang="en-US" sz="1600" dirty="0"/>
              <a:t> – The excel output database where you can extract the key results.</a:t>
            </a:r>
          </a:p>
          <a:p>
            <a:r>
              <a:rPr lang="en-US" sz="2200" dirty="0"/>
              <a:t>When you run the model, there will be the other files that are generated other than those three in the same folder. You don’t have to worry about this as the key results have already been extracted out to </a:t>
            </a:r>
            <a:r>
              <a:rPr lang="en-US" sz="2200" i="1" dirty="0"/>
              <a:t>Microgrid_Output.xlsx</a:t>
            </a:r>
            <a:r>
              <a:rPr lang="en-US" sz="2200" dirty="0"/>
              <a:t>.</a:t>
            </a:r>
          </a:p>
          <a:p>
            <a:r>
              <a:rPr lang="en-US" sz="2200" dirty="0"/>
              <a:t>Users that are familiar with extracting long list of results in the software window (in </a:t>
            </a:r>
            <a:r>
              <a:rPr lang="en-US" sz="2200" dirty="0" err="1"/>
              <a:t>lst</a:t>
            </a:r>
            <a:r>
              <a:rPr lang="en-US" sz="2200" dirty="0"/>
              <a:t> file or </a:t>
            </a:r>
            <a:r>
              <a:rPr lang="en-US" sz="2200" dirty="0" err="1"/>
              <a:t>gdx</a:t>
            </a:r>
            <a:r>
              <a:rPr lang="en-US" sz="2200" dirty="0"/>
              <a:t> file) can analyze the results in a common way. </a:t>
            </a:r>
          </a:p>
          <a:p>
            <a:r>
              <a:rPr lang="en-US" sz="2200" dirty="0"/>
              <a:t>If you require to extract specific values from specific variables which are not extracted in </a:t>
            </a:r>
            <a:r>
              <a:rPr lang="en-US" sz="2200" i="1" dirty="0"/>
              <a:t>Microgrid_Output.xlsx</a:t>
            </a:r>
            <a:r>
              <a:rPr lang="en-US" sz="2200" dirty="0"/>
              <a:t>, you need to extract it directly from the GAMS software.</a:t>
            </a:r>
          </a:p>
          <a:p>
            <a:r>
              <a:rPr lang="en-US" sz="2200" dirty="0"/>
              <a:t>One drawback from this execution approach is that </a:t>
            </a:r>
            <a:r>
              <a:rPr lang="en-US" sz="2200" b="1" dirty="0"/>
              <a:t>when running the model</a:t>
            </a:r>
            <a:r>
              <a:rPr lang="en-US" sz="2200" dirty="0"/>
              <a:t>, </a:t>
            </a:r>
            <a:r>
              <a:rPr lang="en-US" sz="2200" b="1" dirty="0"/>
              <a:t>users have to close Microgrid_OUTPUT.xlsx </a:t>
            </a:r>
            <a:r>
              <a:rPr lang="en-US" sz="2200" dirty="0"/>
              <a:t>to allow GAMS to overwrite the results in this file. This automation will however be improved from time-to-time for a more user-friendly handling. </a:t>
            </a:r>
          </a:p>
          <a:p>
            <a:pPr lvl="1">
              <a:buFont typeface="Wingdings" panose="05000000000000000000" pitchFamily="2" charset="2"/>
              <a:buChar char="§"/>
            </a:pPr>
            <a:endParaRPr lang="en-US" sz="1000" dirty="0"/>
          </a:p>
          <a:p>
            <a:endParaRPr lang="en-US" sz="2200" dirty="0"/>
          </a:p>
        </p:txBody>
      </p:sp>
    </p:spTree>
    <p:extLst>
      <p:ext uri="{BB962C8B-B14F-4D97-AF65-F5344CB8AC3E}">
        <p14:creationId xmlns:p14="http://schemas.microsoft.com/office/powerpoint/2010/main" val="25204633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Results in </a:t>
            </a:r>
            <a:r>
              <a:rPr lang="en-US" sz="3600" i="1" dirty="0">
                <a:solidFill>
                  <a:srgbClr val="002060"/>
                </a:solidFill>
                <a:latin typeface="Arial" panose="020B0604020202020204" pitchFamily="34" charset="0"/>
                <a:cs typeface="Arial" panose="020B0604020202020204" pitchFamily="34" charset="0"/>
              </a:rPr>
              <a:t>Microgrid_OUTPUT.xlsx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32</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results extracted from the model categorized into four main groups, namely </a:t>
            </a:r>
            <a:r>
              <a:rPr lang="en-US" sz="2200" b="1" i="1" dirty="0"/>
              <a:t>1_Main</a:t>
            </a:r>
            <a:r>
              <a:rPr lang="en-US" sz="2200" dirty="0"/>
              <a:t>, </a:t>
            </a:r>
            <a:r>
              <a:rPr lang="en-US" sz="2200" b="1" i="1" dirty="0"/>
              <a:t>2_CostDistribution</a:t>
            </a:r>
            <a:r>
              <a:rPr lang="en-US" sz="2200" dirty="0"/>
              <a:t>, </a:t>
            </a:r>
            <a:r>
              <a:rPr lang="en-US" sz="2200" b="1" i="1" dirty="0"/>
              <a:t>3_LoadProfile</a:t>
            </a:r>
            <a:r>
              <a:rPr lang="en-US" sz="2200" dirty="0"/>
              <a:t>, </a:t>
            </a:r>
            <a:r>
              <a:rPr lang="en-US" sz="2200" b="1" i="1" dirty="0"/>
              <a:t>4_EVCharging</a:t>
            </a:r>
            <a:r>
              <a:rPr lang="en-US" sz="2200" b="1" dirty="0"/>
              <a:t>.</a:t>
            </a:r>
          </a:p>
          <a:p>
            <a:endParaRPr lang="en-US" sz="2200" b="1" i="1" dirty="0"/>
          </a:p>
        </p:txBody>
      </p:sp>
      <p:pic>
        <p:nvPicPr>
          <p:cNvPr id="2" name="Picture 1"/>
          <p:cNvPicPr>
            <a:picLocks noChangeAspect="1"/>
          </p:cNvPicPr>
          <p:nvPr/>
        </p:nvPicPr>
        <p:blipFill>
          <a:blip r:embed="rId3"/>
          <a:stretch>
            <a:fillRect/>
          </a:stretch>
        </p:blipFill>
        <p:spPr>
          <a:xfrm>
            <a:off x="6425748" y="1254038"/>
            <a:ext cx="5190268" cy="4884606"/>
          </a:xfrm>
          <a:prstGeom prst="rect">
            <a:avLst/>
          </a:prstGeom>
        </p:spPr>
      </p:pic>
    </p:spTree>
    <p:extLst>
      <p:ext uri="{BB962C8B-B14F-4D97-AF65-F5344CB8AC3E}">
        <p14:creationId xmlns:p14="http://schemas.microsoft.com/office/powerpoint/2010/main" val="35745414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Results in </a:t>
            </a:r>
            <a:r>
              <a:rPr lang="en-US" sz="3600" i="1" dirty="0">
                <a:solidFill>
                  <a:srgbClr val="002060"/>
                </a:solidFill>
                <a:latin typeface="Arial" panose="020B0604020202020204" pitchFamily="34" charset="0"/>
                <a:cs typeface="Arial" panose="020B0604020202020204" pitchFamily="34" charset="0"/>
              </a:rPr>
              <a:t>Microgrid_OUTPUT.xlsx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results extracted from the model categorized into four main groups, namely </a:t>
            </a:r>
            <a:r>
              <a:rPr lang="en-US" sz="2200" b="1" i="1" dirty="0"/>
              <a:t>1_Main</a:t>
            </a:r>
            <a:r>
              <a:rPr lang="en-US" sz="2200" dirty="0"/>
              <a:t>, </a:t>
            </a:r>
            <a:r>
              <a:rPr lang="en-US" sz="2200" b="1" i="1" dirty="0"/>
              <a:t>2_CostDistribution</a:t>
            </a:r>
            <a:r>
              <a:rPr lang="en-US" sz="2200" dirty="0"/>
              <a:t>, </a:t>
            </a:r>
            <a:r>
              <a:rPr lang="en-US" sz="2200" b="1" i="1" dirty="0"/>
              <a:t>3_LoadProfile</a:t>
            </a:r>
            <a:r>
              <a:rPr lang="en-US" sz="2200" dirty="0"/>
              <a:t>, </a:t>
            </a:r>
            <a:r>
              <a:rPr lang="en-US" sz="2200" b="1" i="1" dirty="0"/>
              <a:t>4_EVCharging</a:t>
            </a:r>
            <a:r>
              <a:rPr lang="en-US" sz="2200" b="1" dirty="0"/>
              <a:t>.</a:t>
            </a:r>
          </a:p>
          <a:p>
            <a:r>
              <a:rPr lang="en-US" sz="2200" b="1" i="1" dirty="0"/>
              <a:t>1_Main</a:t>
            </a:r>
            <a:r>
              <a:rPr lang="en-US" sz="2200" i="1" dirty="0"/>
              <a:t> </a:t>
            </a:r>
            <a:r>
              <a:rPr lang="en-US" sz="2200" dirty="0"/>
              <a:t>listed general cost outputs, microgrid areas, microgrid scales, and VRE penetration.</a:t>
            </a:r>
            <a:r>
              <a:rPr lang="en-US" sz="2200" b="1" dirty="0"/>
              <a:t> </a:t>
            </a:r>
          </a:p>
          <a:p>
            <a:endParaRPr lang="en-US" sz="2200" b="1" i="1" dirty="0"/>
          </a:p>
        </p:txBody>
      </p:sp>
      <p:pic>
        <p:nvPicPr>
          <p:cNvPr id="3" name="Picture 2"/>
          <p:cNvPicPr>
            <a:picLocks noChangeAspect="1"/>
          </p:cNvPicPr>
          <p:nvPr/>
        </p:nvPicPr>
        <p:blipFill>
          <a:blip r:embed="rId3"/>
          <a:stretch>
            <a:fillRect/>
          </a:stretch>
        </p:blipFill>
        <p:spPr>
          <a:xfrm>
            <a:off x="6425748" y="1161987"/>
            <a:ext cx="5173792" cy="5068709"/>
          </a:xfrm>
          <a:prstGeom prst="rect">
            <a:avLst/>
          </a:prstGeom>
        </p:spPr>
      </p:pic>
    </p:spTree>
    <p:extLst>
      <p:ext uri="{BB962C8B-B14F-4D97-AF65-F5344CB8AC3E}">
        <p14:creationId xmlns:p14="http://schemas.microsoft.com/office/powerpoint/2010/main" val="1936290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Results in </a:t>
            </a:r>
            <a:r>
              <a:rPr lang="en-US" sz="3600" i="1" dirty="0">
                <a:solidFill>
                  <a:srgbClr val="002060"/>
                </a:solidFill>
                <a:latin typeface="Arial" panose="020B0604020202020204" pitchFamily="34" charset="0"/>
                <a:cs typeface="Arial" panose="020B0604020202020204" pitchFamily="34" charset="0"/>
              </a:rPr>
              <a:t>Microgrid_OUTPUT.xlsx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results extracted from the model categorized into four main groups, namely </a:t>
            </a:r>
            <a:r>
              <a:rPr lang="en-US" sz="2200" b="1" i="1" dirty="0"/>
              <a:t>1_Main</a:t>
            </a:r>
            <a:r>
              <a:rPr lang="en-US" sz="2200" dirty="0"/>
              <a:t>, </a:t>
            </a:r>
            <a:r>
              <a:rPr lang="en-US" sz="2200" b="1" i="1" dirty="0"/>
              <a:t>2_CostDistribution</a:t>
            </a:r>
            <a:r>
              <a:rPr lang="en-US" sz="2200" dirty="0"/>
              <a:t>, </a:t>
            </a:r>
            <a:r>
              <a:rPr lang="en-US" sz="2200" b="1" i="1" dirty="0"/>
              <a:t>3_LoadProfile</a:t>
            </a:r>
            <a:r>
              <a:rPr lang="en-US" sz="2200" dirty="0"/>
              <a:t>, </a:t>
            </a:r>
            <a:r>
              <a:rPr lang="en-US" sz="2200" b="1" i="1" dirty="0"/>
              <a:t>4_EVCharging</a:t>
            </a:r>
            <a:r>
              <a:rPr lang="en-US" sz="2200" b="1" dirty="0"/>
              <a:t>.</a:t>
            </a:r>
          </a:p>
          <a:p>
            <a:r>
              <a:rPr lang="en-US" sz="2200" b="1" i="1" dirty="0"/>
              <a:t>1_Main</a:t>
            </a:r>
            <a:r>
              <a:rPr lang="en-US" sz="2200" i="1" dirty="0"/>
              <a:t> </a:t>
            </a:r>
            <a:r>
              <a:rPr lang="en-US" sz="2200" dirty="0"/>
              <a:t>lists general cost outputs, microgrid areas, microgrid scales, and VRE penetration.</a:t>
            </a:r>
          </a:p>
          <a:p>
            <a:r>
              <a:rPr lang="en-US" sz="2200" b="1" i="1" dirty="0"/>
              <a:t>2_CostDistribution</a:t>
            </a:r>
            <a:r>
              <a:rPr lang="en-US" sz="2200" b="1" dirty="0"/>
              <a:t> </a:t>
            </a:r>
            <a:r>
              <a:rPr lang="en-US" sz="2200" dirty="0"/>
              <a:t>lists the distributions of system cost and average electricity cost.</a:t>
            </a:r>
            <a:endParaRPr lang="en-US" sz="2200" b="1" dirty="0"/>
          </a:p>
          <a:p>
            <a:endParaRPr lang="en-US" sz="2200" b="1" i="1" dirty="0"/>
          </a:p>
        </p:txBody>
      </p:sp>
      <p:pic>
        <p:nvPicPr>
          <p:cNvPr id="2" name="Picture 1"/>
          <p:cNvPicPr>
            <a:picLocks noChangeAspect="1"/>
          </p:cNvPicPr>
          <p:nvPr/>
        </p:nvPicPr>
        <p:blipFill>
          <a:blip r:embed="rId3"/>
          <a:stretch>
            <a:fillRect/>
          </a:stretch>
        </p:blipFill>
        <p:spPr>
          <a:xfrm>
            <a:off x="6134100" y="1417320"/>
            <a:ext cx="5760211" cy="4096702"/>
          </a:xfrm>
          <a:prstGeom prst="rect">
            <a:avLst/>
          </a:prstGeom>
        </p:spPr>
      </p:pic>
    </p:spTree>
    <p:extLst>
      <p:ext uri="{BB962C8B-B14F-4D97-AF65-F5344CB8AC3E}">
        <p14:creationId xmlns:p14="http://schemas.microsoft.com/office/powerpoint/2010/main" val="8509142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Results in </a:t>
            </a:r>
            <a:r>
              <a:rPr lang="en-US" sz="3600" i="1" dirty="0">
                <a:solidFill>
                  <a:srgbClr val="002060"/>
                </a:solidFill>
                <a:latin typeface="Arial" panose="020B0604020202020204" pitchFamily="34" charset="0"/>
                <a:cs typeface="Arial" panose="020B0604020202020204" pitchFamily="34" charset="0"/>
              </a:rPr>
              <a:t>Microgrid_OUTPUT.xlsx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results extracted from the model categorized into four main groups, namely </a:t>
            </a:r>
            <a:r>
              <a:rPr lang="en-US" sz="2200" b="1" i="1" dirty="0"/>
              <a:t>1_Main</a:t>
            </a:r>
            <a:r>
              <a:rPr lang="en-US" sz="2200" dirty="0"/>
              <a:t>, </a:t>
            </a:r>
            <a:r>
              <a:rPr lang="en-US" sz="2200" b="1" i="1" dirty="0"/>
              <a:t>2_CostDistribution</a:t>
            </a:r>
            <a:r>
              <a:rPr lang="en-US" sz="2200" dirty="0"/>
              <a:t>, </a:t>
            </a:r>
            <a:r>
              <a:rPr lang="en-US" sz="2200" b="1" i="1" dirty="0"/>
              <a:t>3_LoadProfile</a:t>
            </a:r>
            <a:r>
              <a:rPr lang="en-US" sz="2200" dirty="0"/>
              <a:t>, </a:t>
            </a:r>
            <a:r>
              <a:rPr lang="en-US" sz="2200" b="1" i="1" dirty="0"/>
              <a:t>4_EVCharging</a:t>
            </a:r>
            <a:r>
              <a:rPr lang="en-US" sz="2200" b="1" dirty="0"/>
              <a:t>.</a:t>
            </a:r>
          </a:p>
          <a:p>
            <a:r>
              <a:rPr lang="en-US" sz="2200" b="1" i="1" dirty="0"/>
              <a:t>1_Main</a:t>
            </a:r>
            <a:r>
              <a:rPr lang="en-US" sz="2200" i="1" dirty="0"/>
              <a:t> </a:t>
            </a:r>
            <a:r>
              <a:rPr lang="en-US" sz="2200" dirty="0"/>
              <a:t>lists general cost outputs, microgrid areas, microgrid scales, and VRE penetration.</a:t>
            </a:r>
          </a:p>
          <a:p>
            <a:r>
              <a:rPr lang="en-US" sz="2200" b="1" i="1" dirty="0"/>
              <a:t>2_CostDistribution</a:t>
            </a:r>
            <a:r>
              <a:rPr lang="en-US" sz="2200" b="1" dirty="0"/>
              <a:t> </a:t>
            </a:r>
            <a:r>
              <a:rPr lang="en-US" sz="2200" dirty="0"/>
              <a:t>lists the distributions of system cost and average electricity cost.</a:t>
            </a:r>
          </a:p>
          <a:p>
            <a:r>
              <a:rPr lang="en-US" sz="2200" b="1" i="1" dirty="0"/>
              <a:t>3_LoadProfile </a:t>
            </a:r>
            <a:r>
              <a:rPr lang="en-US" sz="2200" dirty="0"/>
              <a:t>lists the distributions of generation types for residential, commercial, industrial, and total electricity demands.</a:t>
            </a:r>
          </a:p>
          <a:p>
            <a:endParaRPr lang="en-US" sz="2200" b="1" i="1" dirty="0"/>
          </a:p>
        </p:txBody>
      </p:sp>
      <p:pic>
        <p:nvPicPr>
          <p:cNvPr id="4" name="Picture 3"/>
          <p:cNvPicPr>
            <a:picLocks noChangeAspect="1"/>
          </p:cNvPicPr>
          <p:nvPr/>
        </p:nvPicPr>
        <p:blipFill>
          <a:blip r:embed="rId3"/>
          <a:stretch>
            <a:fillRect/>
          </a:stretch>
        </p:blipFill>
        <p:spPr>
          <a:xfrm>
            <a:off x="6131152" y="1300480"/>
            <a:ext cx="5896919" cy="4283907"/>
          </a:xfrm>
          <a:prstGeom prst="rect">
            <a:avLst/>
          </a:prstGeom>
        </p:spPr>
      </p:pic>
    </p:spTree>
    <p:extLst>
      <p:ext uri="{BB962C8B-B14F-4D97-AF65-F5344CB8AC3E}">
        <p14:creationId xmlns:p14="http://schemas.microsoft.com/office/powerpoint/2010/main" val="1681622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Results in </a:t>
            </a:r>
            <a:r>
              <a:rPr lang="en-US" sz="3600" i="1" dirty="0">
                <a:solidFill>
                  <a:srgbClr val="002060"/>
                </a:solidFill>
                <a:latin typeface="Arial" panose="020B0604020202020204" pitchFamily="34" charset="0"/>
                <a:cs typeface="Arial" panose="020B0604020202020204" pitchFamily="34" charset="0"/>
              </a:rPr>
              <a:t>Microgrid_OUTPUT.xlsx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results extracted from the model categorized into four main groups, namely </a:t>
            </a:r>
            <a:r>
              <a:rPr lang="en-US" sz="2200" b="1" i="1" dirty="0"/>
              <a:t>1_Main</a:t>
            </a:r>
            <a:r>
              <a:rPr lang="en-US" sz="2200" dirty="0"/>
              <a:t>, </a:t>
            </a:r>
            <a:r>
              <a:rPr lang="en-US" sz="2200" b="1" i="1" dirty="0"/>
              <a:t>2_CostDistribution</a:t>
            </a:r>
            <a:r>
              <a:rPr lang="en-US" sz="2200" dirty="0"/>
              <a:t>, </a:t>
            </a:r>
            <a:r>
              <a:rPr lang="en-US" sz="2200" b="1" i="1" dirty="0"/>
              <a:t>3_LoadProfile</a:t>
            </a:r>
            <a:r>
              <a:rPr lang="en-US" sz="2200" dirty="0"/>
              <a:t>, </a:t>
            </a:r>
            <a:r>
              <a:rPr lang="en-US" sz="2200" b="1" i="1" dirty="0"/>
              <a:t>4_EVCharging</a:t>
            </a:r>
            <a:r>
              <a:rPr lang="en-US" sz="2200" b="1" dirty="0"/>
              <a:t>.</a:t>
            </a:r>
          </a:p>
          <a:p>
            <a:r>
              <a:rPr lang="en-US" sz="2200" b="1" i="1" dirty="0"/>
              <a:t>1_Main</a:t>
            </a:r>
            <a:r>
              <a:rPr lang="en-US" sz="2200" i="1" dirty="0"/>
              <a:t> </a:t>
            </a:r>
            <a:r>
              <a:rPr lang="en-US" sz="2200" dirty="0"/>
              <a:t>lists general cost outputs, microgrid areas, microgrid scales, and VRE penetration.</a:t>
            </a:r>
          </a:p>
          <a:p>
            <a:r>
              <a:rPr lang="en-US" sz="2200" b="1" i="1" dirty="0"/>
              <a:t>2_CostDistribution</a:t>
            </a:r>
            <a:r>
              <a:rPr lang="en-US" sz="2200" b="1" dirty="0"/>
              <a:t> </a:t>
            </a:r>
            <a:r>
              <a:rPr lang="en-US" sz="2200" dirty="0"/>
              <a:t>lists the distributions of system cost and average electricity cost.</a:t>
            </a:r>
          </a:p>
          <a:p>
            <a:r>
              <a:rPr lang="en-US" sz="2200" b="1" i="1" dirty="0"/>
              <a:t>3_LoadProfile </a:t>
            </a:r>
            <a:r>
              <a:rPr lang="en-US" sz="2200" dirty="0"/>
              <a:t>lists the distributions of generation types for residential, commercial, industrial, and total electricity demands.</a:t>
            </a:r>
          </a:p>
          <a:p>
            <a:r>
              <a:rPr lang="en-US" sz="2200" b="1" i="1" dirty="0"/>
              <a:t>4_EVCharging </a:t>
            </a:r>
            <a:r>
              <a:rPr lang="en-US" sz="2200" dirty="0"/>
              <a:t>lists the state-of-charging (SOC), charging, discharging and V2G profiles for electric vehicle.</a:t>
            </a:r>
            <a:endParaRPr lang="en-US" sz="2200" i="1" dirty="0"/>
          </a:p>
        </p:txBody>
      </p:sp>
      <p:pic>
        <p:nvPicPr>
          <p:cNvPr id="2" name="Picture 1"/>
          <p:cNvPicPr>
            <a:picLocks noChangeAspect="1"/>
          </p:cNvPicPr>
          <p:nvPr/>
        </p:nvPicPr>
        <p:blipFill>
          <a:blip r:embed="rId3"/>
          <a:stretch>
            <a:fillRect/>
          </a:stretch>
        </p:blipFill>
        <p:spPr>
          <a:xfrm>
            <a:off x="6181875" y="1516284"/>
            <a:ext cx="5855493" cy="3610088"/>
          </a:xfrm>
          <a:prstGeom prst="rect">
            <a:avLst/>
          </a:prstGeom>
        </p:spPr>
      </p:pic>
    </p:spTree>
    <p:extLst>
      <p:ext uri="{BB962C8B-B14F-4D97-AF65-F5344CB8AC3E}">
        <p14:creationId xmlns:p14="http://schemas.microsoft.com/office/powerpoint/2010/main" val="26093702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395654" y="1145323"/>
            <a:ext cx="5591078" cy="5256361"/>
          </a:xfrm>
        </p:spPr>
        <p:txBody>
          <a:bodyPr>
            <a:noAutofit/>
          </a:bodyPr>
          <a:lstStyle/>
          <a:p>
            <a:r>
              <a:rPr lang="en-US" sz="2200" dirty="0"/>
              <a:t>On the right-hand side, listed all the key data as inputs into the model categorized into seven main groups, namely </a:t>
            </a:r>
            <a:r>
              <a:rPr lang="en-US" sz="2200" b="1" i="1" dirty="0"/>
              <a:t>SET</a:t>
            </a:r>
            <a:r>
              <a:rPr lang="en-US" sz="2200" dirty="0"/>
              <a:t>, </a:t>
            </a:r>
            <a:r>
              <a:rPr lang="en-US" sz="2200" b="1" i="1" dirty="0"/>
              <a:t>TECH, EFFICIENCY, COST, VRE, BINARY, DEMAND.</a:t>
            </a:r>
          </a:p>
          <a:p>
            <a:r>
              <a:rPr lang="en-US" sz="2200" dirty="0"/>
              <a:t>In this version of the model, there are </a:t>
            </a:r>
            <a:r>
              <a:rPr lang="en-US" sz="2200" b="1" dirty="0"/>
              <a:t>1 SET</a:t>
            </a:r>
            <a:r>
              <a:rPr lang="en-US" sz="2200" dirty="0"/>
              <a:t> needed to be declared, namely </a:t>
            </a:r>
            <a:r>
              <a:rPr lang="en-US" sz="2200" b="1" i="1" dirty="0"/>
              <a:t>T</a:t>
            </a:r>
            <a:r>
              <a:rPr lang="en-US" sz="2200" dirty="0"/>
              <a:t> which reflects hour of the day, and </a:t>
            </a:r>
            <a:r>
              <a:rPr lang="en-US" sz="2200" b="1" dirty="0" smtClean="0"/>
              <a:t>67 </a:t>
            </a:r>
            <a:r>
              <a:rPr lang="en-US" sz="2200" b="1" dirty="0"/>
              <a:t>PARAMETERS</a:t>
            </a:r>
            <a:r>
              <a:rPr lang="en-US" sz="2200" dirty="0"/>
              <a:t> needed to be inputted.</a:t>
            </a:r>
          </a:p>
          <a:p>
            <a:r>
              <a:rPr lang="en-US" sz="2200" dirty="0"/>
              <a:t>Although there are many parameters in the model, only a few of the parameters are essential to be analyzed for their sensitivities.</a:t>
            </a:r>
          </a:p>
          <a:p>
            <a:r>
              <a:rPr lang="en-US" sz="2200" dirty="0"/>
              <a:t>For example, CAPEX, OPEX, electricity tariff, and efficiencies.</a:t>
            </a:r>
          </a:p>
          <a:p>
            <a:r>
              <a:rPr lang="en-US" sz="2200" dirty="0"/>
              <a:t>To </a:t>
            </a:r>
            <a:r>
              <a:rPr lang="en-US" sz="2200" b="1" dirty="0"/>
              <a:t>change the data </a:t>
            </a:r>
            <a:r>
              <a:rPr lang="en-US" sz="2200" dirty="0"/>
              <a:t>in </a:t>
            </a:r>
            <a:r>
              <a:rPr lang="en-US" sz="2200" i="1" dirty="0"/>
              <a:t>Microgrid_INPUT.xlsx</a:t>
            </a:r>
            <a:r>
              <a:rPr lang="en-US" sz="2200" dirty="0"/>
              <a:t>, </a:t>
            </a:r>
            <a:r>
              <a:rPr lang="en-US" sz="2200" b="1" dirty="0"/>
              <a:t>Key in </a:t>
            </a:r>
            <a:r>
              <a:rPr lang="en-US" sz="2200" dirty="0"/>
              <a:t>the new data into the selected parameter, click </a:t>
            </a:r>
            <a:r>
              <a:rPr lang="en-US" sz="2200" b="1" dirty="0"/>
              <a:t>Save</a:t>
            </a:r>
            <a:r>
              <a:rPr lang="en-US" sz="2200" dirty="0"/>
              <a:t> and </a:t>
            </a:r>
            <a:r>
              <a:rPr lang="en-US" sz="2200" b="1" dirty="0"/>
              <a:t>Run</a:t>
            </a:r>
            <a:r>
              <a:rPr lang="en-US" sz="2200" dirty="0"/>
              <a:t> the model.</a:t>
            </a:r>
          </a:p>
        </p:txBody>
      </p:sp>
      <p:pic>
        <p:nvPicPr>
          <p:cNvPr id="3" name="Picture 2"/>
          <p:cNvPicPr>
            <a:picLocks noChangeAspect="1"/>
          </p:cNvPicPr>
          <p:nvPr/>
        </p:nvPicPr>
        <p:blipFill>
          <a:blip r:embed="rId3"/>
          <a:stretch>
            <a:fillRect/>
          </a:stretch>
        </p:blipFill>
        <p:spPr>
          <a:xfrm>
            <a:off x="6675120" y="1039819"/>
            <a:ext cx="4858396" cy="5464863"/>
          </a:xfrm>
          <a:prstGeom prst="rect">
            <a:avLst/>
          </a:prstGeom>
        </p:spPr>
      </p:pic>
    </p:spTree>
    <p:extLst>
      <p:ext uri="{BB962C8B-B14F-4D97-AF65-F5344CB8AC3E}">
        <p14:creationId xmlns:p14="http://schemas.microsoft.com/office/powerpoint/2010/main" val="31798631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38</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5952227" y="1032422"/>
            <a:ext cx="5667554" cy="5369262"/>
          </a:xfrm>
          <a:prstGeom prst="rect">
            <a:avLst/>
          </a:prstGeom>
        </p:spPr>
      </p:pic>
      <p:sp>
        <p:nvSpPr>
          <p:cNvPr id="9" name="Content Placeholder 1"/>
          <p:cNvSpPr txBox="1">
            <a:spLocks/>
          </p:cNvSpPr>
          <p:nvPr/>
        </p:nvSpPr>
        <p:spPr>
          <a:xfrm>
            <a:off x="172528" y="1041741"/>
            <a:ext cx="4960189" cy="5359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i="1" dirty="0"/>
              <a:t>SET</a:t>
            </a:r>
            <a:r>
              <a:rPr lang="en-US" sz="2200" i="1" dirty="0"/>
              <a:t> </a:t>
            </a:r>
            <a:r>
              <a:rPr lang="en-US" sz="2200" dirty="0"/>
              <a:t>lists all the elements corresponding to sets used in the model.</a:t>
            </a:r>
          </a:p>
        </p:txBody>
      </p:sp>
    </p:spTree>
    <p:extLst>
      <p:ext uri="{BB962C8B-B14F-4D97-AF65-F5344CB8AC3E}">
        <p14:creationId xmlns:p14="http://schemas.microsoft.com/office/powerpoint/2010/main" val="34753971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39</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TECH</a:t>
            </a:r>
            <a:r>
              <a:rPr lang="en-US" sz="2200" i="1" dirty="0"/>
              <a:t> </a:t>
            </a:r>
            <a:r>
              <a:rPr lang="en-US" sz="2200" dirty="0"/>
              <a:t>lists all the technical parameters of the VRE, EV, and battery technology, such as power density, lifetime, capacity, number of EV, area limit, and supply limit. </a:t>
            </a:r>
            <a:endParaRPr lang="en-US" sz="2200" b="1" dirty="0"/>
          </a:p>
          <a:p>
            <a:endParaRPr lang="en-US" sz="2200" dirty="0"/>
          </a:p>
        </p:txBody>
      </p:sp>
      <p:pic>
        <p:nvPicPr>
          <p:cNvPr id="3" name="Picture 2"/>
          <p:cNvPicPr>
            <a:picLocks noChangeAspect="1"/>
          </p:cNvPicPr>
          <p:nvPr/>
        </p:nvPicPr>
        <p:blipFill>
          <a:blip r:embed="rId3"/>
          <a:stretch>
            <a:fillRect/>
          </a:stretch>
        </p:blipFill>
        <p:spPr>
          <a:xfrm>
            <a:off x="5098213" y="1041741"/>
            <a:ext cx="7024780" cy="5246916"/>
          </a:xfrm>
          <a:prstGeom prst="rect">
            <a:avLst/>
          </a:prstGeom>
        </p:spPr>
      </p:pic>
    </p:spTree>
    <p:extLst>
      <p:ext uri="{BB962C8B-B14F-4D97-AF65-F5344CB8AC3E}">
        <p14:creationId xmlns:p14="http://schemas.microsoft.com/office/powerpoint/2010/main" val="1784040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7" name="Google Shape;311;p7">
            <a:extLst>
              <a:ext uri="{FF2B5EF4-FFF2-40B4-BE49-F238E27FC236}">
                <a16:creationId xmlns:a16="http://schemas.microsoft.com/office/drawing/2014/main" id="{FB2655B1-B478-4B26-B600-A9649992BBF4}"/>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Arial"/>
                <a:ea typeface="Arial"/>
                <a:cs typeface="Arial"/>
                <a:sym typeface="Arial"/>
              </a:rPr>
              <a:t>Take a Guess</a:t>
            </a:r>
            <a:endParaRPr dirty="0"/>
          </a:p>
        </p:txBody>
      </p:sp>
      <p:pic>
        <p:nvPicPr>
          <p:cNvPr id="18" name="Google Shape;312;p7" descr="Image result for parabolic solar thermal">
            <a:extLst>
              <a:ext uri="{FF2B5EF4-FFF2-40B4-BE49-F238E27FC236}">
                <a16:creationId xmlns:a16="http://schemas.microsoft.com/office/drawing/2014/main" id="{0FC6CD87-1DB5-4006-BDEB-D10FEC319A8F}"/>
              </a:ext>
            </a:extLst>
          </p:cNvPr>
          <p:cNvPicPr preferRelativeResize="0"/>
          <p:nvPr/>
        </p:nvPicPr>
        <p:blipFill rotWithShape="1">
          <a:blip r:embed="rId3">
            <a:alphaModFix/>
          </a:blip>
          <a:srcRect l="10312" r="16173" b="-1"/>
          <a:stretch/>
        </p:blipFill>
        <p:spPr>
          <a:xfrm>
            <a:off x="6800444" y="1551214"/>
            <a:ext cx="4825499" cy="4381500"/>
          </a:xfrm>
          <a:prstGeom prst="rect">
            <a:avLst/>
          </a:prstGeom>
          <a:noFill/>
          <a:ln>
            <a:noFill/>
          </a:ln>
        </p:spPr>
      </p:pic>
      <p:pic>
        <p:nvPicPr>
          <p:cNvPr id="19" name="Google Shape;313;p7" descr="Image result for solar pv on rooftop">
            <a:extLst>
              <a:ext uri="{FF2B5EF4-FFF2-40B4-BE49-F238E27FC236}">
                <a16:creationId xmlns:a16="http://schemas.microsoft.com/office/drawing/2014/main" id="{3FADD79A-60EB-4789-96C4-76622730C588}"/>
              </a:ext>
            </a:extLst>
          </p:cNvPr>
          <p:cNvPicPr preferRelativeResize="0"/>
          <p:nvPr/>
        </p:nvPicPr>
        <p:blipFill rotWithShape="1">
          <a:blip r:embed="rId4">
            <a:alphaModFix/>
          </a:blip>
          <a:srcRect l="17409" r="8802" b="2"/>
          <a:stretch/>
        </p:blipFill>
        <p:spPr>
          <a:xfrm>
            <a:off x="528827" y="1551214"/>
            <a:ext cx="4825500" cy="4381500"/>
          </a:xfrm>
          <a:prstGeom prst="rect">
            <a:avLst/>
          </a:prstGeom>
          <a:noFill/>
          <a:ln>
            <a:noFill/>
          </a:ln>
        </p:spPr>
      </p:pic>
    </p:spTree>
    <p:extLst>
      <p:ext uri="{BB962C8B-B14F-4D97-AF65-F5344CB8AC3E}">
        <p14:creationId xmlns:p14="http://schemas.microsoft.com/office/powerpoint/2010/main" val="13801222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40</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TECH</a:t>
            </a:r>
            <a:r>
              <a:rPr lang="en-US" sz="2200" i="1" dirty="0"/>
              <a:t> </a:t>
            </a:r>
            <a:r>
              <a:rPr lang="en-US" sz="2200" dirty="0"/>
              <a:t>lists all the technical parameters of the VRE, EV, and battery technology, such as power density, lifetime, capacity, number of EV, area limit, and supply limit. </a:t>
            </a:r>
          </a:p>
          <a:p>
            <a:r>
              <a:rPr lang="en-US" sz="2200" b="1" i="1" dirty="0"/>
              <a:t>EFFICIENCY</a:t>
            </a:r>
            <a:r>
              <a:rPr lang="en-US" sz="2200" b="1" dirty="0"/>
              <a:t> </a:t>
            </a:r>
            <a:r>
              <a:rPr lang="en-US" sz="2200" dirty="0"/>
              <a:t>lists all the related efficiency and upper/lower limit for VRE, EV, inverter, rectifier, and battery.</a:t>
            </a:r>
          </a:p>
          <a:p>
            <a:endParaRPr lang="en-US" sz="2200" b="1" i="1" dirty="0"/>
          </a:p>
          <a:p>
            <a:endParaRPr lang="en-US" sz="2200" dirty="0"/>
          </a:p>
        </p:txBody>
      </p:sp>
      <p:pic>
        <p:nvPicPr>
          <p:cNvPr id="2" name="Picture 1"/>
          <p:cNvPicPr>
            <a:picLocks noChangeAspect="1"/>
          </p:cNvPicPr>
          <p:nvPr/>
        </p:nvPicPr>
        <p:blipFill>
          <a:blip r:embed="rId3"/>
          <a:stretch>
            <a:fillRect/>
          </a:stretch>
        </p:blipFill>
        <p:spPr>
          <a:xfrm>
            <a:off x="5267619" y="1250881"/>
            <a:ext cx="6769749" cy="4890920"/>
          </a:xfrm>
          <a:prstGeom prst="rect">
            <a:avLst/>
          </a:prstGeom>
        </p:spPr>
      </p:pic>
    </p:spTree>
    <p:extLst>
      <p:ext uri="{BB962C8B-B14F-4D97-AF65-F5344CB8AC3E}">
        <p14:creationId xmlns:p14="http://schemas.microsoft.com/office/powerpoint/2010/main" val="2195401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TECH</a:t>
            </a:r>
            <a:r>
              <a:rPr lang="en-US" sz="2200" i="1" dirty="0"/>
              <a:t> </a:t>
            </a:r>
            <a:r>
              <a:rPr lang="en-US" sz="2200" dirty="0"/>
              <a:t>lists all the technical parameters of the VRE, EV, and battery technology, such as power density, lifetime, capacity, number of EV, area limit, and supply limit. </a:t>
            </a:r>
          </a:p>
          <a:p>
            <a:r>
              <a:rPr lang="en-US" sz="2200" b="1" i="1" dirty="0"/>
              <a:t>EFFICIENCY</a:t>
            </a:r>
            <a:r>
              <a:rPr lang="en-US" sz="2200" b="1" dirty="0"/>
              <a:t> </a:t>
            </a:r>
            <a:r>
              <a:rPr lang="en-US" sz="2200" dirty="0"/>
              <a:t>lists all the related efficiency and upper/lower limit for VRE, EV, inverter, rectifier, and battery.</a:t>
            </a:r>
          </a:p>
          <a:p>
            <a:r>
              <a:rPr lang="en-US" sz="2200" b="1" i="1" dirty="0"/>
              <a:t>COST</a:t>
            </a:r>
            <a:r>
              <a:rPr lang="en-US" sz="2200" b="1" dirty="0"/>
              <a:t> </a:t>
            </a:r>
            <a:r>
              <a:rPr lang="en-US" sz="2200" dirty="0"/>
              <a:t>lists investment costs and operating costs of VRE, EV, inverter, rectifier, and battery, as well as hourly TOU electricity tariffs for residential, commercial, and industrial customers. Note that V2G tariffs follow the tariff used by commercial and industries.</a:t>
            </a:r>
            <a:endParaRPr lang="en-US" sz="2200" b="1" i="1" dirty="0"/>
          </a:p>
          <a:p>
            <a:endParaRPr lang="en-US" sz="2200" b="1" i="1" dirty="0"/>
          </a:p>
          <a:p>
            <a:endParaRPr lang="en-US" sz="2200" dirty="0"/>
          </a:p>
        </p:txBody>
      </p:sp>
      <p:pic>
        <p:nvPicPr>
          <p:cNvPr id="3" name="Picture 2"/>
          <p:cNvPicPr>
            <a:picLocks noChangeAspect="1"/>
          </p:cNvPicPr>
          <p:nvPr/>
        </p:nvPicPr>
        <p:blipFill>
          <a:blip r:embed="rId3"/>
          <a:stretch>
            <a:fillRect/>
          </a:stretch>
        </p:blipFill>
        <p:spPr>
          <a:xfrm>
            <a:off x="5132717" y="1041741"/>
            <a:ext cx="6915785" cy="5202585"/>
          </a:xfrm>
          <a:prstGeom prst="rect">
            <a:avLst/>
          </a:prstGeom>
        </p:spPr>
      </p:pic>
    </p:spTree>
    <p:extLst>
      <p:ext uri="{BB962C8B-B14F-4D97-AF65-F5344CB8AC3E}">
        <p14:creationId xmlns:p14="http://schemas.microsoft.com/office/powerpoint/2010/main" val="31018587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42</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VRE</a:t>
            </a:r>
            <a:r>
              <a:rPr lang="en-US" sz="2200" b="1" dirty="0"/>
              <a:t> </a:t>
            </a:r>
            <a:r>
              <a:rPr lang="en-US" sz="2200" dirty="0"/>
              <a:t>lists the hourly VRE availability parameters such as solar irradiation and capacity factor for wind. Note that capacity factor for wind is left blank, since we are focusing on solar VRE application in this workshop.</a:t>
            </a:r>
          </a:p>
          <a:p>
            <a:endParaRPr lang="en-US" sz="2200" b="1" i="1" dirty="0"/>
          </a:p>
          <a:p>
            <a:endParaRPr lang="en-US" sz="2200" b="1" i="1" dirty="0"/>
          </a:p>
          <a:p>
            <a:endParaRPr lang="en-US" sz="2200" dirty="0"/>
          </a:p>
        </p:txBody>
      </p:sp>
      <p:pic>
        <p:nvPicPr>
          <p:cNvPr id="2" name="Picture 1"/>
          <p:cNvPicPr>
            <a:picLocks noChangeAspect="1"/>
          </p:cNvPicPr>
          <p:nvPr/>
        </p:nvPicPr>
        <p:blipFill>
          <a:blip r:embed="rId3"/>
          <a:stretch>
            <a:fillRect/>
          </a:stretch>
        </p:blipFill>
        <p:spPr>
          <a:xfrm>
            <a:off x="5775374" y="953186"/>
            <a:ext cx="5211726" cy="5813624"/>
          </a:xfrm>
          <a:prstGeom prst="rect">
            <a:avLst/>
          </a:prstGeom>
        </p:spPr>
      </p:pic>
    </p:spTree>
    <p:extLst>
      <p:ext uri="{BB962C8B-B14F-4D97-AF65-F5344CB8AC3E}">
        <p14:creationId xmlns:p14="http://schemas.microsoft.com/office/powerpoint/2010/main" val="13241424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VRE</a:t>
            </a:r>
            <a:r>
              <a:rPr lang="en-US" sz="2200" b="1" dirty="0"/>
              <a:t> </a:t>
            </a:r>
            <a:r>
              <a:rPr lang="en-US" sz="2200" dirty="0"/>
              <a:t>lists the hourly VRE availability parameters such as solar irradiation and capacity factor for wind. Note that capacity factor for wind is left blank, since we are focusing on solar VRE application in this workshop.</a:t>
            </a:r>
          </a:p>
          <a:p>
            <a:r>
              <a:rPr lang="en-US" sz="2200" b="1" i="1" dirty="0"/>
              <a:t>BINARY</a:t>
            </a:r>
            <a:r>
              <a:rPr lang="en-US" sz="2200" b="1" dirty="0"/>
              <a:t> </a:t>
            </a:r>
            <a:r>
              <a:rPr lang="en-US" sz="2200" dirty="0"/>
              <a:t>lists the hourly binary parameters reflecting the potential occurrences of activity at each hour, such as EV charging occurrences at residential, commercial and industrial areas, EV travel occurrences during the day, and V2G occurrences.</a:t>
            </a:r>
          </a:p>
          <a:p>
            <a:endParaRPr lang="en-US" sz="2200" b="1" i="1" dirty="0"/>
          </a:p>
          <a:p>
            <a:endParaRPr lang="en-US" sz="2200" b="1" i="1" dirty="0"/>
          </a:p>
          <a:p>
            <a:endParaRPr lang="en-US" sz="2200" dirty="0"/>
          </a:p>
        </p:txBody>
      </p:sp>
      <p:pic>
        <p:nvPicPr>
          <p:cNvPr id="3" name="Picture 2"/>
          <p:cNvPicPr>
            <a:picLocks noChangeAspect="1"/>
          </p:cNvPicPr>
          <p:nvPr/>
        </p:nvPicPr>
        <p:blipFill>
          <a:blip r:embed="rId3"/>
          <a:stretch>
            <a:fillRect/>
          </a:stretch>
        </p:blipFill>
        <p:spPr>
          <a:xfrm>
            <a:off x="5132717" y="1106211"/>
            <a:ext cx="6771537" cy="4974266"/>
          </a:xfrm>
          <a:prstGeom prst="rect">
            <a:avLst/>
          </a:prstGeom>
        </p:spPr>
      </p:pic>
    </p:spTree>
    <p:extLst>
      <p:ext uri="{BB962C8B-B14F-4D97-AF65-F5344CB8AC3E}">
        <p14:creationId xmlns:p14="http://schemas.microsoft.com/office/powerpoint/2010/main" val="3258050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Key Data in </a:t>
            </a:r>
            <a:r>
              <a:rPr lang="en-US" sz="3600" i="1" dirty="0">
                <a:solidFill>
                  <a:srgbClr val="002060"/>
                </a:solidFill>
                <a:latin typeface="Arial" panose="020B0604020202020204" pitchFamily="34" charset="0"/>
                <a:cs typeface="Arial" panose="020B0604020202020204" pitchFamily="34" charset="0"/>
              </a:rPr>
              <a:t>Microgrid_INPUT.xlsx</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8" name="Content Placeholder 1"/>
          <p:cNvSpPr>
            <a:spLocks noGrp="1"/>
          </p:cNvSpPr>
          <p:nvPr>
            <p:ph idx="1"/>
          </p:nvPr>
        </p:nvSpPr>
        <p:spPr>
          <a:xfrm>
            <a:off x="172528" y="1041741"/>
            <a:ext cx="4960189" cy="5359943"/>
          </a:xfrm>
        </p:spPr>
        <p:txBody>
          <a:bodyPr>
            <a:noAutofit/>
          </a:bodyPr>
          <a:lstStyle/>
          <a:p>
            <a:r>
              <a:rPr lang="en-US" sz="2200" b="1" i="1" dirty="0"/>
              <a:t>VRE</a:t>
            </a:r>
            <a:r>
              <a:rPr lang="en-US" sz="2200" b="1" dirty="0"/>
              <a:t> </a:t>
            </a:r>
            <a:r>
              <a:rPr lang="en-US" sz="2200" dirty="0"/>
              <a:t>lists the hourly VRE availability parameters such as solar irradiation and capacity factor for wind. Note that capacity factor for wind is left blank, since we are focusing on solar VRE application in this workshop.</a:t>
            </a:r>
          </a:p>
          <a:p>
            <a:r>
              <a:rPr lang="en-US" sz="2200" b="1" i="1" dirty="0"/>
              <a:t>BINARY</a:t>
            </a:r>
            <a:r>
              <a:rPr lang="en-US" sz="2200" b="1" dirty="0"/>
              <a:t> </a:t>
            </a:r>
            <a:r>
              <a:rPr lang="en-US" sz="2200" dirty="0"/>
              <a:t>lists the hourly binary parameters reflecting the potential occurrences of activity at each hour, such as EV charging occurrences at residential, commercial and industrial areas, EV travel occurrences during the day, and V2G occurrences.</a:t>
            </a:r>
          </a:p>
          <a:p>
            <a:r>
              <a:rPr lang="en-US" sz="2200" b="1" i="1" dirty="0"/>
              <a:t>DEMAND</a:t>
            </a:r>
            <a:r>
              <a:rPr lang="en-US" sz="2200" i="1" dirty="0"/>
              <a:t> </a:t>
            </a:r>
            <a:r>
              <a:rPr lang="en-US" sz="2200" dirty="0"/>
              <a:t>lists the hourly electricity demand for residential, commercial and industrial areas, as well as hourly traveling demand.</a:t>
            </a:r>
            <a:endParaRPr lang="en-US" sz="2200" b="1" i="1" dirty="0"/>
          </a:p>
          <a:p>
            <a:endParaRPr lang="en-US" sz="2200" b="1" i="1" dirty="0"/>
          </a:p>
          <a:p>
            <a:endParaRPr lang="en-US" sz="2200" b="1" i="1" dirty="0"/>
          </a:p>
          <a:p>
            <a:endParaRPr lang="en-US" sz="2200" dirty="0"/>
          </a:p>
        </p:txBody>
      </p:sp>
      <p:pic>
        <p:nvPicPr>
          <p:cNvPr id="4" name="Picture 3"/>
          <p:cNvPicPr>
            <a:picLocks noChangeAspect="1"/>
          </p:cNvPicPr>
          <p:nvPr/>
        </p:nvPicPr>
        <p:blipFill>
          <a:blip r:embed="rId3"/>
          <a:stretch>
            <a:fillRect/>
          </a:stretch>
        </p:blipFill>
        <p:spPr>
          <a:xfrm>
            <a:off x="5290113" y="1170721"/>
            <a:ext cx="6753800" cy="4845246"/>
          </a:xfrm>
          <a:prstGeom prst="rect">
            <a:avLst/>
          </a:prstGeom>
        </p:spPr>
      </p:pic>
    </p:spTree>
    <p:extLst>
      <p:ext uri="{BB962C8B-B14F-4D97-AF65-F5344CB8AC3E}">
        <p14:creationId xmlns:p14="http://schemas.microsoft.com/office/powerpoint/2010/main" val="2456080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Steps to run the Microgrid Optimization Tool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a:xfrm>
            <a:off x="395654" y="1207698"/>
            <a:ext cx="10835938" cy="4969265"/>
          </a:xfrm>
        </p:spPr>
        <p:txBody>
          <a:bodyPr>
            <a:noAutofit/>
          </a:bodyPr>
          <a:lstStyle/>
          <a:p>
            <a:r>
              <a:rPr lang="en-US" sz="2400" b="1" dirty="0"/>
              <a:t>Step 1</a:t>
            </a:r>
            <a:r>
              <a:rPr lang="en-US" sz="2400" dirty="0"/>
              <a:t>:</a:t>
            </a:r>
            <a:r>
              <a:rPr lang="en-US" sz="2400" b="1" dirty="0"/>
              <a:t> Download</a:t>
            </a:r>
            <a:r>
              <a:rPr lang="en-US" sz="2400" dirty="0"/>
              <a:t> Microgrid_Tool.zip, and </a:t>
            </a:r>
            <a:r>
              <a:rPr lang="en-US" sz="2400" b="1" dirty="0"/>
              <a:t>extract</a:t>
            </a:r>
            <a:r>
              <a:rPr lang="en-US" sz="2400" dirty="0"/>
              <a:t> the zipped files into your chosen working folder. You should see that there are three files, namely, </a:t>
            </a:r>
            <a:r>
              <a:rPr lang="en-US" sz="2400" i="1" dirty="0"/>
              <a:t>Microgrid_Tool.gms, Microgrid_INPUT.xlsx, and Microgrid_OUTPUT.xlsx. </a:t>
            </a:r>
          </a:p>
          <a:p>
            <a:r>
              <a:rPr lang="en-US" sz="2400" b="1" dirty="0"/>
              <a:t>Step 2:</a:t>
            </a:r>
            <a:r>
              <a:rPr lang="en-US" sz="2400" dirty="0"/>
              <a:t> Open </a:t>
            </a:r>
            <a:r>
              <a:rPr lang="en-US" sz="2400" i="1" dirty="0"/>
              <a:t>Microgrid_INPUT.xlsx </a:t>
            </a:r>
            <a:r>
              <a:rPr lang="en-US" sz="2400" dirty="0"/>
              <a:t>if you want to change any data.</a:t>
            </a:r>
            <a:endParaRPr lang="en-US" sz="2400" b="1" dirty="0"/>
          </a:p>
          <a:p>
            <a:r>
              <a:rPr lang="en-US" sz="2400" b="1" dirty="0"/>
              <a:t>Step 3</a:t>
            </a:r>
            <a:r>
              <a:rPr lang="en-US" sz="2400" dirty="0"/>
              <a:t>: Open </a:t>
            </a:r>
            <a:r>
              <a:rPr lang="en-US" sz="2400" i="1" dirty="0"/>
              <a:t>Microgrid_Tool.gms</a:t>
            </a:r>
            <a:r>
              <a:rPr lang="en-US" sz="2400" dirty="0"/>
              <a:t> in GAMS Studio</a:t>
            </a:r>
            <a:r>
              <a:rPr lang="en-US" sz="2400" i="1" dirty="0"/>
              <a:t>, </a:t>
            </a:r>
            <a:r>
              <a:rPr lang="en-US" sz="2400" dirty="0"/>
              <a:t>click the RUN button.</a:t>
            </a:r>
          </a:p>
          <a:p>
            <a:endParaRPr lang="en-US" sz="2400" dirty="0"/>
          </a:p>
        </p:txBody>
      </p:sp>
      <p:pic>
        <p:nvPicPr>
          <p:cNvPr id="3" name="Picture 2"/>
          <p:cNvPicPr>
            <a:picLocks noChangeAspect="1"/>
          </p:cNvPicPr>
          <p:nvPr/>
        </p:nvPicPr>
        <p:blipFill>
          <a:blip r:embed="rId3"/>
          <a:stretch>
            <a:fillRect/>
          </a:stretch>
        </p:blipFill>
        <p:spPr>
          <a:xfrm>
            <a:off x="715962" y="3409273"/>
            <a:ext cx="6891282" cy="3087387"/>
          </a:xfrm>
          <a:prstGeom prst="rect">
            <a:avLst/>
          </a:prstGeom>
        </p:spPr>
      </p:pic>
      <p:cxnSp>
        <p:nvCxnSpPr>
          <p:cNvPr id="8" name="Curved Connector 7"/>
          <p:cNvCxnSpPr/>
          <p:nvPr/>
        </p:nvCxnSpPr>
        <p:spPr>
          <a:xfrm rot="10800000" flipV="1">
            <a:off x="1879602" y="3409272"/>
            <a:ext cx="802638" cy="360088"/>
          </a:xfrm>
          <a:prstGeom prst="curvedConnector3">
            <a:avLst>
              <a:gd name="adj1" fmla="val 85443"/>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878195" y="3252937"/>
            <a:ext cx="1283408" cy="3126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rgbClr val="FF0000"/>
                </a:solidFill>
                <a:latin typeface="Arial" panose="020B0604020202020204" pitchFamily="34" charset="0"/>
                <a:cs typeface="Arial" panose="020B0604020202020204" pitchFamily="34" charset="0"/>
              </a:rPr>
              <a:t>RUN button</a:t>
            </a:r>
          </a:p>
        </p:txBody>
      </p:sp>
    </p:spTree>
    <p:extLst>
      <p:ext uri="{BB962C8B-B14F-4D97-AF65-F5344CB8AC3E}">
        <p14:creationId xmlns:p14="http://schemas.microsoft.com/office/powerpoint/2010/main" val="8108389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Steps to run the Microgrid Optimization Tool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a:xfrm>
            <a:off x="395654" y="1207698"/>
            <a:ext cx="4785946" cy="4969265"/>
          </a:xfrm>
        </p:spPr>
        <p:txBody>
          <a:bodyPr>
            <a:noAutofit/>
          </a:bodyPr>
          <a:lstStyle/>
          <a:p>
            <a:r>
              <a:rPr lang="en-US" sz="2400" b="1" dirty="0"/>
              <a:t>Step 4</a:t>
            </a:r>
            <a:r>
              <a:rPr lang="en-US" sz="2400" dirty="0"/>
              <a:t>:</a:t>
            </a:r>
            <a:r>
              <a:rPr lang="en-US" sz="2400" b="1" dirty="0"/>
              <a:t> Wait </a:t>
            </a:r>
            <a:r>
              <a:rPr lang="en-US" sz="2400" dirty="0"/>
              <a:t>for the model to solve until there appears the completion status. Please note that you need to close </a:t>
            </a:r>
            <a:r>
              <a:rPr lang="en-US" sz="2400" i="1" dirty="0"/>
              <a:t>Microgrid_OUTPUT.xlsx</a:t>
            </a:r>
            <a:r>
              <a:rPr lang="en-US" sz="2400" dirty="0"/>
              <a:t> during the run. Opening </a:t>
            </a:r>
            <a:r>
              <a:rPr lang="en-US" sz="2400" i="1" dirty="0"/>
              <a:t>Microgrid_INPUT.xlsx </a:t>
            </a:r>
            <a:r>
              <a:rPr lang="en-US" sz="2400" dirty="0"/>
              <a:t>while running is fine.</a:t>
            </a:r>
          </a:p>
          <a:p>
            <a:r>
              <a:rPr lang="en-US" sz="2400" b="1" dirty="0"/>
              <a:t>Step 5</a:t>
            </a:r>
            <a:r>
              <a:rPr lang="en-US" sz="2400" dirty="0"/>
              <a:t>: Open </a:t>
            </a:r>
            <a:r>
              <a:rPr lang="en-US" sz="2400" i="1" dirty="0"/>
              <a:t>Microgrid_OUTPUT.xlsx </a:t>
            </a:r>
            <a:r>
              <a:rPr lang="en-US" sz="2400" dirty="0"/>
              <a:t>to analyze the results.</a:t>
            </a:r>
          </a:p>
          <a:p>
            <a:pPr marL="0" indent="0">
              <a:buNone/>
            </a:pPr>
            <a:endParaRPr lang="en-US" sz="2400" dirty="0"/>
          </a:p>
        </p:txBody>
      </p:sp>
      <p:pic>
        <p:nvPicPr>
          <p:cNvPr id="4" name="Picture 3"/>
          <p:cNvPicPr>
            <a:picLocks noChangeAspect="1"/>
          </p:cNvPicPr>
          <p:nvPr/>
        </p:nvPicPr>
        <p:blipFill>
          <a:blip r:embed="rId3"/>
          <a:stretch>
            <a:fillRect/>
          </a:stretch>
        </p:blipFill>
        <p:spPr>
          <a:xfrm>
            <a:off x="5801360" y="1108393"/>
            <a:ext cx="5612190" cy="5354850"/>
          </a:xfrm>
          <a:prstGeom prst="rect">
            <a:avLst/>
          </a:prstGeom>
        </p:spPr>
      </p:pic>
    </p:spTree>
    <p:extLst>
      <p:ext uri="{BB962C8B-B14F-4D97-AF65-F5344CB8AC3E}">
        <p14:creationId xmlns:p14="http://schemas.microsoft.com/office/powerpoint/2010/main" val="1827264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smtClean="0">
                <a:solidFill>
                  <a:srgbClr val="002060"/>
                </a:solidFill>
                <a:latin typeface="Arial" panose="020B0604020202020204" pitchFamily="34" charset="0"/>
                <a:cs typeface="Arial" panose="020B0604020202020204" pitchFamily="34" charset="0"/>
              </a:rPr>
              <a:t>Hands-On Session</a:t>
            </a:r>
            <a:endParaRPr lang="en-US" sz="36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a:xfrm>
            <a:off x="395654" y="1207698"/>
            <a:ext cx="10835938" cy="4969265"/>
          </a:xfrm>
        </p:spPr>
        <p:txBody>
          <a:bodyPr>
            <a:noAutofit/>
          </a:bodyPr>
          <a:lstStyle/>
          <a:p>
            <a:r>
              <a:rPr lang="en-US" dirty="0" smtClean="0"/>
              <a:t>We will learn how to apply the Microgrid Optimization Tool to analyze a few of scenarios.</a:t>
            </a:r>
          </a:p>
          <a:p>
            <a:r>
              <a:rPr lang="en-US" dirty="0" smtClean="0"/>
              <a:t>Electricity scheduling problems are chosen as the cases to be studied in these exercises</a:t>
            </a:r>
            <a:r>
              <a:rPr lang="en-US" dirty="0"/>
              <a:t>:</a:t>
            </a:r>
          </a:p>
          <a:p>
            <a:pPr marL="914400" lvl="1" indent="-457200">
              <a:buFont typeface="+mj-lt"/>
              <a:buAutoNum type="arabicParenR"/>
            </a:pPr>
            <a:r>
              <a:rPr lang="en-US" dirty="0" smtClean="0"/>
              <a:t>Meeting electricity demand by grid (To know the reference results).</a:t>
            </a:r>
          </a:p>
          <a:p>
            <a:pPr marL="914400" lvl="1" indent="-457200">
              <a:buFont typeface="+mj-lt"/>
              <a:buAutoNum type="arabicParenR"/>
            </a:pPr>
            <a:r>
              <a:rPr lang="en-US" dirty="0" smtClean="0"/>
              <a:t>Meeting </a:t>
            </a:r>
            <a:r>
              <a:rPr lang="en-US" dirty="0"/>
              <a:t>electricity demand by </a:t>
            </a:r>
            <a:r>
              <a:rPr lang="en-US" dirty="0" smtClean="0"/>
              <a:t>grid and solar PV.</a:t>
            </a:r>
          </a:p>
          <a:p>
            <a:pPr marL="914400" lvl="1" indent="-457200">
              <a:buFont typeface="+mj-lt"/>
              <a:buAutoNum type="arabicParenR"/>
            </a:pPr>
            <a:r>
              <a:rPr lang="en-US" dirty="0" smtClean="0"/>
              <a:t>Meeting </a:t>
            </a:r>
            <a:r>
              <a:rPr lang="en-US" dirty="0"/>
              <a:t>electricity demand + EV by </a:t>
            </a:r>
            <a:r>
              <a:rPr lang="en-US" dirty="0" smtClean="0"/>
              <a:t>grid and solar PV.</a:t>
            </a:r>
          </a:p>
          <a:p>
            <a:pPr marL="914400" lvl="1" indent="-457200">
              <a:buFont typeface="+mj-lt"/>
              <a:buAutoNum type="arabicParenR"/>
            </a:pPr>
            <a:r>
              <a:rPr lang="en-US" dirty="0"/>
              <a:t>Meeting electricity demand + EV by </a:t>
            </a:r>
            <a:r>
              <a:rPr lang="en-US" dirty="0" smtClean="0"/>
              <a:t>grid, solar PV, and V2G.</a:t>
            </a:r>
          </a:p>
          <a:p>
            <a:pPr marL="914400" lvl="1" indent="-457200">
              <a:buFont typeface="+mj-lt"/>
              <a:buAutoNum type="arabicParenR"/>
            </a:pPr>
            <a:r>
              <a:rPr lang="en-US" dirty="0" smtClean="0"/>
              <a:t>Meeting </a:t>
            </a:r>
            <a:r>
              <a:rPr lang="en-US" dirty="0"/>
              <a:t>electricity demand + EV by grid, solar PV, and V2G  + Higher V2G </a:t>
            </a:r>
            <a:r>
              <a:rPr lang="en-US" dirty="0" smtClean="0"/>
              <a:t>Price</a:t>
            </a:r>
          </a:p>
          <a:p>
            <a:pPr marL="457200" lvl="1" indent="0">
              <a:buNone/>
            </a:pPr>
            <a:endParaRPr lang="en-US" dirty="0"/>
          </a:p>
          <a:p>
            <a:r>
              <a:rPr lang="en-US" dirty="0" smtClean="0"/>
              <a:t>Note that the </a:t>
            </a:r>
            <a:r>
              <a:rPr lang="en-US" b="1" dirty="0" smtClean="0"/>
              <a:t>default version </a:t>
            </a:r>
            <a:r>
              <a:rPr lang="en-US" dirty="0" smtClean="0"/>
              <a:t>of the input data in </a:t>
            </a:r>
            <a:r>
              <a:rPr lang="en-US" i="1" dirty="0" smtClean="0"/>
              <a:t>Microgrid_INPUT.xlsx</a:t>
            </a:r>
            <a:r>
              <a:rPr lang="en-US" dirty="0" smtClean="0"/>
              <a:t> corresponds to the </a:t>
            </a:r>
            <a:r>
              <a:rPr lang="en-US" b="1" dirty="0" smtClean="0"/>
              <a:t>case 3</a:t>
            </a:r>
            <a:r>
              <a:rPr lang="en-US" dirty="0" smtClean="0"/>
              <a:t> above. Thus, for every different cases, users need to change the related data to resemble these cases.</a:t>
            </a:r>
            <a:endParaRPr lang="en-US" i="1" dirty="0"/>
          </a:p>
        </p:txBody>
      </p:sp>
    </p:spTree>
    <p:extLst>
      <p:ext uri="{BB962C8B-B14F-4D97-AF65-F5344CB8AC3E}">
        <p14:creationId xmlns:p14="http://schemas.microsoft.com/office/powerpoint/2010/main" val="1999146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smtClean="0">
                <a:solidFill>
                  <a:srgbClr val="002060"/>
                </a:solidFill>
                <a:latin typeface="Arial" panose="020B0604020202020204" pitchFamily="34" charset="0"/>
                <a:cs typeface="Arial" panose="020B0604020202020204" pitchFamily="34" charset="0"/>
              </a:rPr>
              <a:t>Case Study Overview – Thailand Load Profiles</a:t>
            </a:r>
            <a:endParaRPr lang="en-US" sz="36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48</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8" name="Chart 7"/>
          <p:cNvGraphicFramePr/>
          <p:nvPr>
            <p:extLst/>
          </p:nvPr>
        </p:nvGraphicFramePr>
        <p:xfrm>
          <a:off x="3255091" y="1267393"/>
          <a:ext cx="2843784" cy="224942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p:extLst/>
          </p:nvPr>
        </p:nvGraphicFramePr>
        <p:xfrm>
          <a:off x="6098875" y="1273024"/>
          <a:ext cx="2843784" cy="22494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p:nvPr>
            <p:extLst/>
          </p:nvPr>
        </p:nvGraphicFramePr>
        <p:xfrm>
          <a:off x="8954218" y="1269232"/>
          <a:ext cx="2842569" cy="2247585"/>
        </p:xfrm>
        <a:graphic>
          <a:graphicData uri="http://schemas.openxmlformats.org/drawingml/2006/chart">
            <c:chart xmlns:c="http://schemas.openxmlformats.org/drawingml/2006/chart" xmlns:r="http://schemas.openxmlformats.org/officeDocument/2006/relationships" r:id="rId5"/>
          </a:graphicData>
        </a:graphic>
      </p:graphicFrame>
      <p:sp>
        <p:nvSpPr>
          <p:cNvPr id="11" name="Rectangle 10"/>
          <p:cNvSpPr/>
          <p:nvPr/>
        </p:nvSpPr>
        <p:spPr>
          <a:xfrm>
            <a:off x="175610" y="5201728"/>
            <a:ext cx="11357906" cy="15355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0" bIns="91440" rtlCol="0" anchor="ctr"/>
          <a:lstStyle/>
          <a:p>
            <a:pPr marL="228600" indent="-228600">
              <a:buAutoNum type="arabicPeriod"/>
            </a:pPr>
            <a:r>
              <a:rPr lang="en-US" sz="1100" dirty="0">
                <a:solidFill>
                  <a:schemeClr val="tx1">
                    <a:lumMod val="75000"/>
                    <a:lumOff val="25000"/>
                  </a:schemeClr>
                </a:solidFill>
                <a:latin typeface="Arial" panose="020B0604020202020204" pitchFamily="34" charset="0"/>
                <a:cs typeface="Arial" panose="020B0604020202020204" pitchFamily="34" charset="0"/>
              </a:rPr>
              <a:t>Average hourly solar irradiation in a day is estimated based from the full-hour solar irradiation retrieved from </a:t>
            </a:r>
            <a:r>
              <a:rPr lang="en-US" sz="1100" dirty="0" err="1">
                <a:solidFill>
                  <a:schemeClr val="tx1">
                    <a:lumMod val="75000"/>
                    <a:lumOff val="25000"/>
                  </a:schemeClr>
                </a:solidFill>
                <a:latin typeface="Arial" panose="020B0604020202020204" pitchFamily="34" charset="0"/>
                <a:cs typeface="Arial" panose="020B0604020202020204" pitchFamily="34" charset="0"/>
              </a:rPr>
              <a:t>renewables.ninja</a:t>
            </a:r>
            <a:r>
              <a:rPr lang="en-US" sz="1100" dirty="0">
                <a:solidFill>
                  <a:schemeClr val="tx1">
                    <a:lumMod val="75000"/>
                    <a:lumOff val="25000"/>
                  </a:schemeClr>
                </a:solidFill>
                <a:latin typeface="Arial" panose="020B0604020202020204" pitchFamily="34" charset="0"/>
                <a:cs typeface="Arial" panose="020B0604020202020204" pitchFamily="34" charset="0"/>
              </a:rPr>
              <a:t> (</a:t>
            </a:r>
            <a:r>
              <a:rPr lang="en-US" sz="1100" dirty="0" smtClean="0">
                <a:solidFill>
                  <a:schemeClr val="tx1">
                    <a:lumMod val="75000"/>
                    <a:lumOff val="25000"/>
                  </a:schemeClr>
                </a:solidFill>
                <a:latin typeface="Arial" panose="020B0604020202020204" pitchFamily="34" charset="0"/>
                <a:cs typeface="Arial" panose="020B0604020202020204" pitchFamily="34" charset="0"/>
              </a:rPr>
              <a:t>2022)</a:t>
            </a:r>
            <a:endParaRPr lang="en-US" sz="1100" dirty="0">
              <a:solidFill>
                <a:schemeClr val="tx1">
                  <a:lumMod val="75000"/>
                  <a:lumOff val="25000"/>
                </a:schemeClr>
              </a:solidFill>
              <a:latin typeface="Arial" panose="020B0604020202020204" pitchFamily="34" charset="0"/>
              <a:cs typeface="Arial" panose="020B0604020202020204" pitchFamily="34" charset="0"/>
            </a:endParaRPr>
          </a:p>
          <a:p>
            <a:pPr marL="228600" indent="-228600">
              <a:buAutoNum type="arabicPeriod"/>
            </a:pPr>
            <a:r>
              <a:rPr lang="en-US" sz="1100" dirty="0" smtClean="0">
                <a:solidFill>
                  <a:schemeClr val="tx1">
                    <a:lumMod val="75000"/>
                    <a:lumOff val="25000"/>
                  </a:schemeClr>
                </a:solidFill>
                <a:latin typeface="Arial" panose="020B0604020202020204" pitchFamily="34" charset="0"/>
                <a:cs typeface="Arial" panose="020B0604020202020204" pitchFamily="34" charset="0"/>
              </a:rPr>
              <a:t>Residential hourly load profiles Thailand </a:t>
            </a:r>
            <a:r>
              <a:rPr lang="en-US" sz="1100" dirty="0">
                <a:solidFill>
                  <a:schemeClr val="tx1">
                    <a:lumMod val="75000"/>
                    <a:lumOff val="25000"/>
                  </a:schemeClr>
                </a:solidFill>
                <a:latin typeface="Arial" panose="020B0604020202020204" pitchFamily="34" charset="0"/>
                <a:cs typeface="Arial" panose="020B0604020202020204" pitchFamily="34" charset="0"/>
              </a:rPr>
              <a:t>(</a:t>
            </a:r>
            <a:r>
              <a:rPr lang="en-US" sz="1100" dirty="0" err="1">
                <a:solidFill>
                  <a:schemeClr val="tx1">
                    <a:lumMod val="75000"/>
                    <a:lumOff val="25000"/>
                  </a:schemeClr>
                </a:solidFill>
                <a:latin typeface="Arial" panose="020B0604020202020204" pitchFamily="34" charset="0"/>
                <a:cs typeface="Arial" panose="020B0604020202020204" pitchFamily="34" charset="0"/>
              </a:rPr>
              <a:t>Tongsopit</a:t>
            </a:r>
            <a:r>
              <a:rPr lang="en-US" sz="1100" dirty="0">
                <a:solidFill>
                  <a:schemeClr val="tx1">
                    <a:lumMod val="75000"/>
                    <a:lumOff val="25000"/>
                  </a:schemeClr>
                </a:solidFill>
                <a:latin typeface="Arial" panose="020B0604020202020204" pitchFamily="34" charset="0"/>
                <a:cs typeface="Arial" panose="020B0604020202020204" pitchFamily="34" charset="0"/>
              </a:rPr>
              <a:t> et al., 2019; </a:t>
            </a:r>
            <a:r>
              <a:rPr lang="en-US" sz="1100" dirty="0" err="1">
                <a:solidFill>
                  <a:schemeClr val="tx1">
                    <a:lumMod val="75000"/>
                    <a:lumOff val="25000"/>
                  </a:schemeClr>
                </a:solidFill>
                <a:latin typeface="Arial" panose="020B0604020202020204" pitchFamily="34" charset="0"/>
                <a:cs typeface="Arial" panose="020B0604020202020204" pitchFamily="34" charset="0"/>
              </a:rPr>
              <a:t>Chaianong</a:t>
            </a:r>
            <a:r>
              <a:rPr lang="en-US" sz="1100" dirty="0">
                <a:solidFill>
                  <a:schemeClr val="tx1">
                    <a:lumMod val="75000"/>
                    <a:lumOff val="25000"/>
                  </a:schemeClr>
                </a:solidFill>
                <a:latin typeface="Arial" panose="020B0604020202020204" pitchFamily="34" charset="0"/>
                <a:cs typeface="Arial" panose="020B0604020202020204" pitchFamily="34" charset="0"/>
              </a:rPr>
              <a:t> et al., 2020</a:t>
            </a:r>
            <a:r>
              <a:rPr lang="en-US" sz="1100" dirty="0" smtClean="0">
                <a:solidFill>
                  <a:schemeClr val="tx1">
                    <a:lumMod val="75000"/>
                    <a:lumOff val="25000"/>
                  </a:schemeClr>
                </a:solidFill>
                <a:latin typeface="Arial" panose="020B0604020202020204" pitchFamily="34" charset="0"/>
                <a:cs typeface="Arial" panose="020B0604020202020204" pitchFamily="34" charset="0"/>
              </a:rPr>
              <a:t>) were adjusted to resemble the load profile for 100 houses. A factor of 14.4 kWh/day of electricity consumption per household retrieved from </a:t>
            </a:r>
            <a:r>
              <a:rPr lang="en-US" sz="1100" dirty="0" err="1" smtClean="0">
                <a:solidFill>
                  <a:schemeClr val="tx1">
                    <a:lumMod val="75000"/>
                    <a:lumOff val="25000"/>
                  </a:schemeClr>
                </a:solidFill>
                <a:latin typeface="Arial" panose="020B0604020202020204" pitchFamily="34" charset="0"/>
                <a:cs typeface="Arial" panose="020B0604020202020204" pitchFamily="34" charset="0"/>
              </a:rPr>
              <a:t>Murakoshi</a:t>
            </a:r>
            <a:r>
              <a:rPr lang="en-US" sz="1100" dirty="0" smtClean="0">
                <a:solidFill>
                  <a:schemeClr val="tx1">
                    <a:lumMod val="75000"/>
                    <a:lumOff val="25000"/>
                  </a:schemeClr>
                </a:solidFill>
                <a:latin typeface="Arial" panose="020B0604020202020204" pitchFamily="34" charset="0"/>
                <a:cs typeface="Arial" panose="020B0604020202020204" pitchFamily="34" charset="0"/>
              </a:rPr>
              <a:t> et al. (2017) were used for the load profile adjustment for Thailand case.</a:t>
            </a:r>
          </a:p>
          <a:p>
            <a:pPr marL="228600" indent="-228600">
              <a:buAutoNum type="arabicPeriod"/>
            </a:pPr>
            <a:r>
              <a:rPr lang="en-US" sz="1100" dirty="0">
                <a:solidFill>
                  <a:schemeClr val="tx1">
                    <a:lumMod val="75000"/>
                    <a:lumOff val="25000"/>
                  </a:schemeClr>
                </a:solidFill>
                <a:latin typeface="Arial" panose="020B0604020202020204" pitchFamily="34" charset="0"/>
                <a:cs typeface="Arial" panose="020B0604020202020204" pitchFamily="34" charset="0"/>
              </a:rPr>
              <a:t>The equivalent daily electricity demand profiles for commercial and industrial workplaces are estimated using the ratio of energy demand between residential, commercial, and industrial types retrieved from </a:t>
            </a:r>
            <a:r>
              <a:rPr lang="en-US" sz="1100" dirty="0" smtClean="0">
                <a:solidFill>
                  <a:schemeClr val="tx1">
                    <a:lumMod val="75000"/>
                    <a:lumOff val="25000"/>
                  </a:schemeClr>
                </a:solidFill>
                <a:latin typeface="Arial" panose="020B0604020202020204" pitchFamily="34" charset="0"/>
                <a:cs typeface="Arial" panose="020B0604020202020204" pitchFamily="34" charset="0"/>
              </a:rPr>
              <a:t>Energy </a:t>
            </a:r>
            <a:r>
              <a:rPr lang="en-US" sz="1100" dirty="0">
                <a:solidFill>
                  <a:schemeClr val="tx1">
                    <a:lumMod val="75000"/>
                    <a:lumOff val="25000"/>
                  </a:schemeClr>
                </a:solidFill>
                <a:latin typeface="Arial" panose="020B0604020202020204" pitchFamily="34" charset="0"/>
                <a:cs typeface="Arial" panose="020B0604020202020204" pitchFamily="34" charset="0"/>
              </a:rPr>
              <a:t>Policy and Planning Office Thailand (EPPO, 2022) for Thailand. </a:t>
            </a:r>
            <a:endParaRPr lang="en-US" sz="1100" dirty="0" smtClean="0">
              <a:solidFill>
                <a:schemeClr val="tx1">
                  <a:lumMod val="75000"/>
                  <a:lumOff val="25000"/>
                </a:schemeClr>
              </a:solidFill>
              <a:latin typeface="Arial" panose="020B0604020202020204" pitchFamily="34" charset="0"/>
              <a:cs typeface="Arial" panose="020B0604020202020204" pitchFamily="34" charset="0"/>
            </a:endParaRPr>
          </a:p>
          <a:p>
            <a:pPr marL="228600" indent="-228600">
              <a:buAutoNum type="arabicPeriod"/>
            </a:pPr>
            <a:r>
              <a:rPr lang="en-US" sz="1100" dirty="0">
                <a:solidFill>
                  <a:schemeClr val="tx1">
                    <a:lumMod val="75000"/>
                    <a:lumOff val="25000"/>
                  </a:schemeClr>
                </a:solidFill>
                <a:latin typeface="Arial" panose="020B0604020202020204" pitchFamily="34" charset="0"/>
                <a:cs typeface="Arial" panose="020B0604020202020204" pitchFamily="34" charset="0"/>
              </a:rPr>
              <a:t>Note that constant hourly demand pattern was assumed for industrial electricity loads in reflecting provision of steady-state industrial processes</a:t>
            </a:r>
            <a:r>
              <a:rPr lang="en-US" sz="1100" dirty="0" smtClean="0">
                <a:solidFill>
                  <a:schemeClr val="tx1">
                    <a:lumMod val="75000"/>
                    <a:lumOff val="25000"/>
                  </a:schemeClr>
                </a:solidFill>
                <a:latin typeface="Arial" panose="020B0604020202020204" pitchFamily="34" charset="0"/>
                <a:cs typeface="Arial" panose="020B0604020202020204" pitchFamily="34" charset="0"/>
              </a:rPr>
              <a:t>.</a:t>
            </a:r>
          </a:p>
          <a:p>
            <a:pPr marL="228600" indent="-228600">
              <a:buAutoNum type="arabicPeriod"/>
            </a:pPr>
            <a:r>
              <a:rPr lang="en-US" sz="1100" dirty="0" smtClean="0">
                <a:solidFill>
                  <a:schemeClr val="tx1">
                    <a:lumMod val="75000"/>
                    <a:lumOff val="25000"/>
                  </a:schemeClr>
                </a:solidFill>
                <a:latin typeface="Arial" panose="020B0604020202020204" pitchFamily="34" charset="0"/>
                <a:cs typeface="Arial" panose="020B0604020202020204" pitchFamily="34" charset="0"/>
              </a:rPr>
              <a:t>The number of EV considered is 100, corresponding to 100 users from 100 houses.</a:t>
            </a:r>
          </a:p>
          <a:p>
            <a:endParaRPr lang="en-US" sz="1100" b="1" dirty="0" smtClean="0">
              <a:solidFill>
                <a:schemeClr val="tx1">
                  <a:lumMod val="75000"/>
                  <a:lumOff val="25000"/>
                </a:schemeClr>
              </a:solidFill>
              <a:latin typeface="Arial" panose="020B0604020202020204" pitchFamily="34" charset="0"/>
              <a:cs typeface="Arial" panose="020B0604020202020204" pitchFamily="34" charset="0"/>
            </a:endParaRPr>
          </a:p>
          <a:p>
            <a:r>
              <a:rPr lang="en-US" sz="1100" b="1" dirty="0" smtClean="0">
                <a:solidFill>
                  <a:schemeClr val="tx1">
                    <a:lumMod val="75000"/>
                    <a:lumOff val="25000"/>
                  </a:schemeClr>
                </a:solidFill>
                <a:latin typeface="Arial" panose="020B0604020202020204" pitchFamily="34" charset="0"/>
                <a:cs typeface="Arial" panose="020B0604020202020204" pitchFamily="34" charset="0"/>
              </a:rPr>
              <a:t>Source: </a:t>
            </a:r>
            <a:r>
              <a:rPr lang="en-US" sz="1100" dirty="0" err="1">
                <a:solidFill>
                  <a:schemeClr val="tx1">
                    <a:lumMod val="75000"/>
                    <a:lumOff val="25000"/>
                  </a:schemeClr>
                </a:solidFill>
                <a:latin typeface="Arial" panose="020B0604020202020204" pitchFamily="34" charset="0"/>
                <a:cs typeface="Arial" panose="020B0604020202020204" pitchFamily="34" charset="0"/>
              </a:rPr>
              <a:t>renewables.ninja</a:t>
            </a:r>
            <a:r>
              <a:rPr lang="en-US" sz="1100" dirty="0">
                <a:solidFill>
                  <a:schemeClr val="tx1">
                    <a:lumMod val="75000"/>
                    <a:lumOff val="25000"/>
                  </a:schemeClr>
                </a:solidFill>
                <a:latin typeface="Arial" panose="020B0604020202020204" pitchFamily="34" charset="0"/>
                <a:cs typeface="Arial" panose="020B0604020202020204" pitchFamily="34" charset="0"/>
              </a:rPr>
              <a:t> (</a:t>
            </a:r>
            <a:r>
              <a:rPr lang="en-US" sz="1100" dirty="0" smtClean="0">
                <a:solidFill>
                  <a:schemeClr val="tx1">
                    <a:lumMod val="75000"/>
                    <a:lumOff val="25000"/>
                  </a:schemeClr>
                </a:solidFill>
                <a:latin typeface="Arial" panose="020B0604020202020204" pitchFamily="34" charset="0"/>
                <a:cs typeface="Arial" panose="020B0604020202020204" pitchFamily="34" charset="0"/>
              </a:rPr>
              <a:t>2022); </a:t>
            </a:r>
            <a:r>
              <a:rPr lang="en-US" sz="1100" dirty="0" err="1" smtClean="0">
                <a:solidFill>
                  <a:schemeClr val="tx1">
                    <a:lumMod val="75000"/>
                    <a:lumOff val="25000"/>
                  </a:schemeClr>
                </a:solidFill>
                <a:latin typeface="Arial" panose="020B0604020202020204" pitchFamily="34" charset="0"/>
                <a:cs typeface="Arial" panose="020B0604020202020204" pitchFamily="34" charset="0"/>
              </a:rPr>
              <a:t>Tongsopit</a:t>
            </a:r>
            <a:r>
              <a:rPr lang="en-US" sz="1100" dirty="0" smtClean="0">
                <a:solidFill>
                  <a:schemeClr val="tx1">
                    <a:lumMod val="75000"/>
                    <a:lumOff val="25000"/>
                  </a:schemeClr>
                </a:solidFill>
                <a:latin typeface="Arial" panose="020B0604020202020204" pitchFamily="34" charset="0"/>
                <a:cs typeface="Arial" panose="020B0604020202020204" pitchFamily="34" charset="0"/>
              </a:rPr>
              <a:t> </a:t>
            </a:r>
            <a:r>
              <a:rPr lang="en-US" sz="1100" dirty="0">
                <a:solidFill>
                  <a:schemeClr val="tx1">
                    <a:lumMod val="75000"/>
                    <a:lumOff val="25000"/>
                  </a:schemeClr>
                </a:solidFill>
                <a:latin typeface="Arial" panose="020B0604020202020204" pitchFamily="34" charset="0"/>
                <a:cs typeface="Arial" panose="020B0604020202020204" pitchFamily="34" charset="0"/>
              </a:rPr>
              <a:t>et </a:t>
            </a:r>
            <a:r>
              <a:rPr lang="en-US" sz="1100" dirty="0" smtClean="0">
                <a:solidFill>
                  <a:schemeClr val="tx1">
                    <a:lumMod val="75000"/>
                    <a:lumOff val="25000"/>
                  </a:schemeClr>
                </a:solidFill>
                <a:latin typeface="Arial" panose="020B0604020202020204" pitchFamily="34" charset="0"/>
                <a:cs typeface="Arial" panose="020B0604020202020204" pitchFamily="34" charset="0"/>
              </a:rPr>
              <a:t>al. (2019); </a:t>
            </a:r>
            <a:r>
              <a:rPr lang="en-US" sz="1100" dirty="0" err="1">
                <a:solidFill>
                  <a:schemeClr val="tx1">
                    <a:lumMod val="75000"/>
                    <a:lumOff val="25000"/>
                  </a:schemeClr>
                </a:solidFill>
                <a:latin typeface="Arial" panose="020B0604020202020204" pitchFamily="34" charset="0"/>
                <a:cs typeface="Arial" panose="020B0604020202020204" pitchFamily="34" charset="0"/>
              </a:rPr>
              <a:t>Chaianong</a:t>
            </a:r>
            <a:r>
              <a:rPr lang="en-US" sz="1100" dirty="0">
                <a:solidFill>
                  <a:schemeClr val="tx1">
                    <a:lumMod val="75000"/>
                    <a:lumOff val="25000"/>
                  </a:schemeClr>
                </a:solidFill>
                <a:latin typeface="Arial" panose="020B0604020202020204" pitchFamily="34" charset="0"/>
                <a:cs typeface="Arial" panose="020B0604020202020204" pitchFamily="34" charset="0"/>
              </a:rPr>
              <a:t> et al</a:t>
            </a:r>
            <a:r>
              <a:rPr lang="en-US" sz="1100" dirty="0" smtClean="0">
                <a:solidFill>
                  <a:schemeClr val="tx1">
                    <a:lumMod val="75000"/>
                    <a:lumOff val="25000"/>
                  </a:schemeClr>
                </a:solidFill>
                <a:latin typeface="Arial" panose="020B0604020202020204" pitchFamily="34" charset="0"/>
                <a:cs typeface="Arial" panose="020B0604020202020204" pitchFamily="34" charset="0"/>
              </a:rPr>
              <a:t>. (2020); </a:t>
            </a:r>
            <a:r>
              <a:rPr lang="en-US" sz="1100" dirty="0" err="1">
                <a:solidFill>
                  <a:schemeClr val="tx1">
                    <a:lumMod val="75000"/>
                    <a:lumOff val="25000"/>
                  </a:schemeClr>
                </a:solidFill>
                <a:latin typeface="Arial" panose="020B0604020202020204" pitchFamily="34" charset="0"/>
                <a:cs typeface="Arial" panose="020B0604020202020204" pitchFamily="34" charset="0"/>
              </a:rPr>
              <a:t>Murakoshi</a:t>
            </a:r>
            <a:r>
              <a:rPr lang="en-US" sz="1100" dirty="0">
                <a:solidFill>
                  <a:schemeClr val="tx1">
                    <a:lumMod val="75000"/>
                    <a:lumOff val="25000"/>
                  </a:schemeClr>
                </a:solidFill>
                <a:latin typeface="Arial" panose="020B0604020202020204" pitchFamily="34" charset="0"/>
                <a:cs typeface="Arial" panose="020B0604020202020204" pitchFamily="34" charset="0"/>
              </a:rPr>
              <a:t> et al. (2017</a:t>
            </a:r>
            <a:r>
              <a:rPr lang="en-US" sz="1100" dirty="0" smtClean="0">
                <a:solidFill>
                  <a:schemeClr val="tx1">
                    <a:lumMod val="75000"/>
                    <a:lumOff val="25000"/>
                  </a:schemeClr>
                </a:solidFill>
                <a:latin typeface="Arial" panose="020B0604020202020204" pitchFamily="34" charset="0"/>
                <a:cs typeface="Arial" panose="020B0604020202020204" pitchFamily="34" charset="0"/>
              </a:rPr>
              <a:t>); EPPO (2022).</a:t>
            </a:r>
            <a:endParaRPr lang="en-US" sz="1100" dirty="0">
              <a:solidFill>
                <a:schemeClr val="tx1">
                  <a:lumMod val="75000"/>
                  <a:lumOff val="25000"/>
                </a:schemeClr>
              </a:solidFill>
              <a:latin typeface="Arial" panose="020B0604020202020204" pitchFamily="34" charset="0"/>
              <a:cs typeface="Arial" panose="020B0604020202020204" pitchFamily="34" charset="0"/>
            </a:endParaRPr>
          </a:p>
        </p:txBody>
      </p:sp>
      <p:graphicFrame>
        <p:nvGraphicFramePr>
          <p:cNvPr id="12" name="Chart 11"/>
          <p:cNvGraphicFramePr/>
          <p:nvPr>
            <p:extLst/>
          </p:nvPr>
        </p:nvGraphicFramePr>
        <p:xfrm>
          <a:off x="264450" y="1143551"/>
          <a:ext cx="2843784" cy="22494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p:nvPr>
            <p:extLst/>
          </p:nvPr>
        </p:nvGraphicFramePr>
        <p:xfrm>
          <a:off x="3108234" y="3528079"/>
          <a:ext cx="5785173" cy="1566408"/>
        </p:xfrm>
        <a:graphic>
          <a:graphicData uri="http://schemas.openxmlformats.org/drawingml/2006/chart">
            <c:chart xmlns:c="http://schemas.openxmlformats.org/drawingml/2006/chart" xmlns:r="http://schemas.openxmlformats.org/officeDocument/2006/relationships" r:id="rId7"/>
          </a:graphicData>
        </a:graphic>
      </p:graphicFrame>
      <p:sp>
        <p:nvSpPr>
          <p:cNvPr id="14" name="Rectangle 13"/>
          <p:cNvSpPr/>
          <p:nvPr/>
        </p:nvSpPr>
        <p:spPr>
          <a:xfrm>
            <a:off x="1007455" y="1021059"/>
            <a:ext cx="1639929"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latin typeface="Arial" panose="020B0604020202020204" pitchFamily="34" charset="0"/>
                <a:cs typeface="Arial" panose="020B0604020202020204" pitchFamily="34" charset="0"/>
              </a:rPr>
              <a:t>Solar Irradiation</a:t>
            </a:r>
            <a:endParaRPr lang="en-US" sz="1600" b="1" dirty="0">
              <a:solidFill>
                <a:schemeClr val="tx1"/>
              </a:solidFill>
              <a:latin typeface="Arial" panose="020B0604020202020204" pitchFamily="34" charset="0"/>
              <a:cs typeface="Arial" panose="020B0604020202020204" pitchFamily="34" charset="0"/>
            </a:endParaRPr>
          </a:p>
        </p:txBody>
      </p:sp>
      <p:sp>
        <p:nvSpPr>
          <p:cNvPr id="15" name="Rectangle 14"/>
          <p:cNvSpPr/>
          <p:nvPr/>
        </p:nvSpPr>
        <p:spPr>
          <a:xfrm>
            <a:off x="3926293" y="1008089"/>
            <a:ext cx="209293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latin typeface="Arial" panose="020B0604020202020204" pitchFamily="34" charset="0"/>
                <a:cs typeface="Arial" panose="020B0604020202020204" pitchFamily="34" charset="0"/>
              </a:rPr>
              <a:t>Load - Residential</a:t>
            </a:r>
            <a:endParaRPr lang="en-US" sz="1600" b="1" dirty="0">
              <a:solidFill>
                <a:schemeClr val="tx1"/>
              </a:solidFill>
              <a:latin typeface="Arial" panose="020B0604020202020204" pitchFamily="34" charset="0"/>
              <a:cs typeface="Arial" panose="020B0604020202020204" pitchFamily="34" charset="0"/>
            </a:endParaRPr>
          </a:p>
        </p:txBody>
      </p:sp>
      <p:sp>
        <p:nvSpPr>
          <p:cNvPr id="16" name="Rectangle 15"/>
          <p:cNvSpPr/>
          <p:nvPr/>
        </p:nvSpPr>
        <p:spPr>
          <a:xfrm>
            <a:off x="6725382" y="1002131"/>
            <a:ext cx="209293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latin typeface="Arial" panose="020B0604020202020204" pitchFamily="34" charset="0"/>
                <a:cs typeface="Arial" panose="020B0604020202020204" pitchFamily="34" charset="0"/>
              </a:rPr>
              <a:t>Load - Commercial</a:t>
            </a:r>
            <a:endParaRPr lang="en-US" sz="1600" b="1" dirty="0">
              <a:solidFill>
                <a:schemeClr val="tx1"/>
              </a:solidFill>
              <a:latin typeface="Arial" panose="020B0604020202020204" pitchFamily="34" charset="0"/>
              <a:cs typeface="Arial" panose="020B0604020202020204" pitchFamily="34" charset="0"/>
            </a:endParaRPr>
          </a:p>
        </p:txBody>
      </p:sp>
      <p:sp>
        <p:nvSpPr>
          <p:cNvPr id="17" name="Rectangle 16"/>
          <p:cNvSpPr/>
          <p:nvPr/>
        </p:nvSpPr>
        <p:spPr>
          <a:xfrm>
            <a:off x="9588955" y="979899"/>
            <a:ext cx="209293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latin typeface="Arial" panose="020B0604020202020204" pitchFamily="34" charset="0"/>
                <a:cs typeface="Arial" panose="020B0604020202020204" pitchFamily="34" charset="0"/>
              </a:rPr>
              <a:t>Load - Industrial</a:t>
            </a:r>
            <a:endParaRPr lang="en-US" sz="1600" b="1"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1686342" y="4009425"/>
            <a:ext cx="1639929"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smtClean="0">
                <a:solidFill>
                  <a:schemeClr val="tx1"/>
                </a:solidFill>
                <a:latin typeface="Arial" panose="020B0604020202020204" pitchFamily="34" charset="0"/>
                <a:cs typeface="Arial" panose="020B0604020202020204" pitchFamily="34" charset="0"/>
              </a:rPr>
              <a:t>EV Travel Demand</a:t>
            </a:r>
            <a:endParaRPr lang="en-US" sz="16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06345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49</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nvPr>
        </p:nvGraphicFramePr>
        <p:xfrm>
          <a:off x="268192" y="887481"/>
          <a:ext cx="10960304" cy="5876912"/>
        </p:xfrm>
        <a:graphic>
          <a:graphicData uri="http://schemas.openxmlformats.org/drawingml/2006/table">
            <a:tbl>
              <a:tblPr firstRow="1" bandRow="1">
                <a:tableStyleId>{5A111915-BE36-4E01-A7E5-04B1672EAD32}</a:tableStyleId>
              </a:tblPr>
              <a:tblGrid>
                <a:gridCol w="3412190">
                  <a:extLst>
                    <a:ext uri="{9D8B030D-6E8A-4147-A177-3AD203B41FA5}">
                      <a16:colId xmlns:a16="http://schemas.microsoft.com/office/drawing/2014/main" val="3799409637"/>
                    </a:ext>
                  </a:extLst>
                </a:gridCol>
                <a:gridCol w="2518914">
                  <a:extLst>
                    <a:ext uri="{9D8B030D-6E8A-4147-A177-3AD203B41FA5}">
                      <a16:colId xmlns:a16="http://schemas.microsoft.com/office/drawing/2014/main" val="2496948110"/>
                    </a:ext>
                  </a:extLst>
                </a:gridCol>
                <a:gridCol w="2053086">
                  <a:extLst>
                    <a:ext uri="{9D8B030D-6E8A-4147-A177-3AD203B41FA5}">
                      <a16:colId xmlns:a16="http://schemas.microsoft.com/office/drawing/2014/main" val="1470686882"/>
                    </a:ext>
                  </a:extLst>
                </a:gridCol>
                <a:gridCol w="2976114">
                  <a:extLst>
                    <a:ext uri="{9D8B030D-6E8A-4147-A177-3AD203B41FA5}">
                      <a16:colId xmlns:a16="http://schemas.microsoft.com/office/drawing/2014/main" val="673152833"/>
                    </a:ext>
                  </a:extLst>
                </a:gridCol>
              </a:tblGrid>
              <a:tr h="251135">
                <a:tc>
                  <a:txBody>
                    <a:bodyPr/>
                    <a:lstStyle/>
                    <a:p>
                      <a:r>
                        <a:rPr lang="en-US" sz="1050" dirty="0" smtClean="0">
                          <a:latin typeface="Arial" panose="020B0604020202020204" pitchFamily="34" charset="0"/>
                          <a:cs typeface="Arial" panose="020B0604020202020204" pitchFamily="34" charset="0"/>
                        </a:rPr>
                        <a:t>Parameter</a:t>
                      </a:r>
                      <a:endParaRPr lang="en-US" sz="1050" dirty="0">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sz="1050" dirty="0" smtClean="0">
                          <a:latin typeface="Arial" panose="020B0604020202020204" pitchFamily="34" charset="0"/>
                          <a:cs typeface="Arial" panose="020B0604020202020204" pitchFamily="34" charset="0"/>
                        </a:rPr>
                        <a:t>Value</a:t>
                      </a:r>
                      <a:endParaRPr lang="en-US" sz="1050" dirty="0">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sz="1050" dirty="0" smtClean="0">
                          <a:latin typeface="Arial" panose="020B0604020202020204" pitchFamily="34" charset="0"/>
                          <a:cs typeface="Arial" panose="020B0604020202020204" pitchFamily="34" charset="0"/>
                        </a:rPr>
                        <a:t>Unit</a:t>
                      </a:r>
                      <a:endParaRPr lang="en-US" sz="1050" dirty="0">
                        <a:latin typeface="Arial" panose="020B0604020202020204" pitchFamily="34" charset="0"/>
                        <a:cs typeface="Arial" panose="020B0604020202020204" pitchFamily="34" charset="0"/>
                      </a:endParaRPr>
                    </a:p>
                  </a:txBody>
                  <a:tcPr>
                    <a:solidFill>
                      <a:schemeClr val="accent5">
                        <a:lumMod val="75000"/>
                      </a:schemeClr>
                    </a:solidFill>
                  </a:tcPr>
                </a:tc>
                <a:tc>
                  <a:txBody>
                    <a:bodyPr/>
                    <a:lstStyle/>
                    <a:p>
                      <a:r>
                        <a:rPr lang="en-US" sz="1050" dirty="0" smtClean="0">
                          <a:latin typeface="Arial" panose="020B0604020202020204" pitchFamily="34" charset="0"/>
                          <a:cs typeface="Arial" panose="020B0604020202020204" pitchFamily="34" charset="0"/>
                        </a:rPr>
                        <a:t>Reference</a:t>
                      </a:r>
                      <a:endParaRPr lang="en-US" sz="1050" dirty="0">
                        <a:latin typeface="Arial" panose="020B0604020202020204" pitchFamily="34" charset="0"/>
                        <a:cs typeface="Arial" panose="020B0604020202020204" pitchFamily="34" charset="0"/>
                      </a:endParaRPr>
                    </a:p>
                  </a:txBody>
                  <a:tcPr>
                    <a:solidFill>
                      <a:schemeClr val="accent5">
                        <a:lumMod val="75000"/>
                      </a:schemeClr>
                    </a:solidFill>
                  </a:tcPr>
                </a:tc>
                <a:extLst>
                  <a:ext uri="{0D108BD9-81ED-4DB2-BD59-A6C34878D82A}">
                    <a16:rowId xmlns:a16="http://schemas.microsoft.com/office/drawing/2014/main" val="3977367577"/>
                  </a:ext>
                </a:extLst>
              </a:tr>
              <a:tr h="200909">
                <a:tc>
                  <a:txBody>
                    <a:bodyPr/>
                    <a:lstStyle/>
                    <a:p>
                      <a:r>
                        <a:rPr lang="en-US" sz="1050" dirty="0" smtClean="0">
                          <a:latin typeface="Arial" panose="020B0604020202020204" pitchFamily="34" charset="0"/>
                          <a:cs typeface="Arial" panose="020B0604020202020204" pitchFamily="34" charset="0"/>
                        </a:rPr>
                        <a:t>Interest</a:t>
                      </a:r>
                      <a:r>
                        <a:rPr lang="en-US" sz="1050" baseline="0" dirty="0" smtClean="0">
                          <a:latin typeface="Arial" panose="020B0604020202020204" pitchFamily="34" charset="0"/>
                          <a:cs typeface="Arial" panose="020B0604020202020204" pitchFamily="34" charset="0"/>
                        </a:rPr>
                        <a:t> rate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3</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Current estimate</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607265140"/>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CAPEX</a:t>
                      </a:r>
                      <a:r>
                        <a:rPr lang="en-US" sz="1050" baseline="0" dirty="0" smtClean="0">
                          <a:latin typeface="Arial" panose="020B0604020202020204" pitchFamily="34" charset="0"/>
                          <a:cs typeface="Arial" panose="020B0604020202020204" pitchFamily="34" charset="0"/>
                        </a:rPr>
                        <a:t> (residential solar PV)</a:t>
                      </a:r>
                      <a:endParaRPr lang="en-US" sz="1050" dirty="0" smtClean="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1,500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SOLS Energy (2021)</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818396577"/>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CAPEX (inverter)</a:t>
                      </a:r>
                    </a:p>
                  </a:txBody>
                  <a:tcPr marT="18288" marB="18288"/>
                </a:tc>
                <a:tc>
                  <a:txBody>
                    <a:bodyPr/>
                    <a:lstStyle/>
                    <a:p>
                      <a:r>
                        <a:rPr lang="en-US" sz="1050" dirty="0" smtClean="0">
                          <a:latin typeface="Arial" panose="020B0604020202020204" pitchFamily="34" charset="0"/>
                          <a:cs typeface="Arial" panose="020B0604020202020204" pitchFamily="34" charset="0"/>
                        </a:rPr>
                        <a:t>60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Mallapragada</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764284411"/>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CAPEX (battery storage power)</a:t>
                      </a:r>
                    </a:p>
                  </a:txBody>
                  <a:tcPr marT="18288" marB="18288"/>
                </a:tc>
                <a:tc>
                  <a:txBody>
                    <a:bodyPr/>
                    <a:lstStyle/>
                    <a:p>
                      <a:r>
                        <a:rPr lang="en-US" sz="1050" dirty="0" smtClean="0">
                          <a:latin typeface="Arial" panose="020B0604020202020204" pitchFamily="34" charset="0"/>
                          <a:cs typeface="Arial" panose="020B0604020202020204" pitchFamily="34" charset="0"/>
                        </a:rPr>
                        <a:t>360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Gupta et al. (2020)</a:t>
                      </a:r>
                    </a:p>
                  </a:txBody>
                  <a:tcPr marT="18288" marB="18288"/>
                </a:tc>
                <a:extLst>
                  <a:ext uri="{0D108BD9-81ED-4DB2-BD59-A6C34878D82A}">
                    <a16:rowId xmlns:a16="http://schemas.microsoft.com/office/drawing/2014/main" val="2966643488"/>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CAPEX (battery storage energy)</a:t>
                      </a:r>
                    </a:p>
                  </a:txBody>
                  <a:tcPr marT="18288" marB="18288"/>
                </a:tc>
                <a:tc>
                  <a:txBody>
                    <a:bodyPr/>
                    <a:lstStyle/>
                    <a:p>
                      <a:r>
                        <a:rPr lang="en-US" sz="1050" dirty="0" smtClean="0">
                          <a:latin typeface="Arial" panose="020B0604020202020204" pitchFamily="34" charset="0"/>
                          <a:cs typeface="Arial" panose="020B0604020202020204" pitchFamily="34" charset="0"/>
                        </a:rPr>
                        <a:t>380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USD/kWh</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Gupta et al. (2020)</a:t>
                      </a:r>
                    </a:p>
                  </a:txBody>
                  <a:tcPr marT="18288" marB="18288"/>
                </a:tc>
                <a:extLst>
                  <a:ext uri="{0D108BD9-81ED-4DB2-BD59-A6C34878D82A}">
                    <a16:rowId xmlns:a16="http://schemas.microsoft.com/office/drawing/2014/main" val="3549397401"/>
                  </a:ext>
                </a:extLst>
              </a:tr>
              <a:tr h="200909">
                <a:tc>
                  <a:txBody>
                    <a:bodyPr/>
                    <a:lstStyle/>
                    <a:p>
                      <a:r>
                        <a:rPr lang="en-US" sz="1050" dirty="0" smtClean="0">
                          <a:latin typeface="Arial" panose="020B0604020202020204" pitchFamily="34" charset="0"/>
                          <a:cs typeface="Arial" panose="020B0604020202020204" pitchFamily="34" charset="0"/>
                        </a:rPr>
                        <a:t>CAPEX (electric</a:t>
                      </a:r>
                      <a:r>
                        <a:rPr lang="en-US" sz="1050" baseline="0" dirty="0" smtClean="0">
                          <a:latin typeface="Arial" panose="020B0604020202020204" pitchFamily="34" charset="0"/>
                          <a:cs typeface="Arial" panose="020B0604020202020204" pitchFamily="34" charset="0"/>
                        </a:rPr>
                        <a:t> vehicle)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25,000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USD/vehicle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err="1" smtClean="0">
                          <a:latin typeface="Arial" panose="020B0604020202020204" pitchFamily="34" charset="0"/>
                          <a:cs typeface="Arial" panose="020B0604020202020204" pitchFamily="34" charset="0"/>
                        </a:rPr>
                        <a:t>Sterchele</a:t>
                      </a:r>
                      <a:r>
                        <a:rPr lang="en-US" sz="1050" dirty="0" smtClean="0">
                          <a:latin typeface="Arial" panose="020B0604020202020204" pitchFamily="34" charset="0"/>
                          <a:cs typeface="Arial" panose="020B0604020202020204" pitchFamily="34" charset="0"/>
                        </a:rPr>
                        <a:t> et al. (2020)</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3242062141"/>
                  </a:ext>
                </a:extLst>
              </a:tr>
              <a:tr h="200909">
                <a:tc>
                  <a:txBody>
                    <a:bodyPr/>
                    <a:lstStyle/>
                    <a:p>
                      <a:r>
                        <a:rPr lang="en-US" sz="1050" dirty="0" smtClean="0">
                          <a:latin typeface="Arial" panose="020B0604020202020204" pitchFamily="34" charset="0"/>
                          <a:cs typeface="Arial" panose="020B0604020202020204" pitchFamily="34" charset="0"/>
                        </a:rPr>
                        <a:t>CAPEX (charging station)</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328</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err="1" smtClean="0">
                          <a:latin typeface="Arial" panose="020B0604020202020204" pitchFamily="34" charset="0"/>
                          <a:cs typeface="Arial" panose="020B0604020202020204" pitchFamily="34" charset="0"/>
                        </a:rPr>
                        <a:t>Calvillo</a:t>
                      </a:r>
                      <a:r>
                        <a:rPr lang="en-US" sz="1050" baseline="0" dirty="0" smtClean="0">
                          <a:latin typeface="Arial" panose="020B0604020202020204" pitchFamily="34" charset="0"/>
                          <a:cs typeface="Arial" panose="020B0604020202020204" pitchFamily="34" charset="0"/>
                        </a:rPr>
                        <a:t> and Turner (2020)</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3844970305"/>
                  </a:ext>
                </a:extLst>
              </a:tr>
              <a:tr h="200909">
                <a:tc>
                  <a:txBody>
                    <a:bodyPr/>
                    <a:lstStyle/>
                    <a:p>
                      <a:r>
                        <a:rPr lang="en-US" sz="1050" dirty="0" smtClean="0">
                          <a:latin typeface="Arial" panose="020B0604020202020204" pitchFamily="34" charset="0"/>
                          <a:cs typeface="Arial" panose="020B0604020202020204" pitchFamily="34" charset="0"/>
                        </a:rPr>
                        <a:t>OPEX (residential</a:t>
                      </a:r>
                      <a:r>
                        <a:rPr lang="en-US" sz="1050" baseline="0" dirty="0" smtClean="0">
                          <a:latin typeface="Arial" panose="020B0604020202020204" pitchFamily="34" charset="0"/>
                          <a:cs typeface="Arial" panose="020B0604020202020204" pitchFamily="34" charset="0"/>
                        </a:rPr>
                        <a:t> solar PV)</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 of CAPEX</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USD/kW/year</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err="1" smtClean="0">
                          <a:latin typeface="Arial" panose="020B0604020202020204" pitchFamily="34" charset="0"/>
                          <a:cs typeface="Arial" panose="020B0604020202020204" pitchFamily="34" charset="0"/>
                        </a:rPr>
                        <a:t>Mallapragada</a:t>
                      </a:r>
                      <a:r>
                        <a:rPr lang="en-US" sz="1050" dirty="0" smtClean="0">
                          <a:latin typeface="Arial" panose="020B0604020202020204" pitchFamily="34" charset="0"/>
                          <a:cs typeface="Arial" panose="020B0604020202020204" pitchFamily="34" charset="0"/>
                        </a:rPr>
                        <a:t> et al. (2020)</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716229389"/>
                  </a:ext>
                </a:extLst>
              </a:tr>
              <a:tr h="200909">
                <a:tc>
                  <a:txBody>
                    <a:bodyPr/>
                    <a:lstStyle/>
                    <a:p>
                      <a:r>
                        <a:rPr lang="en-US" sz="1050" dirty="0" smtClean="0">
                          <a:latin typeface="Arial" panose="020B0604020202020204" pitchFamily="34" charset="0"/>
                          <a:cs typeface="Arial" panose="020B0604020202020204" pitchFamily="34" charset="0"/>
                        </a:rPr>
                        <a:t>OPEX (battery</a:t>
                      </a:r>
                      <a:r>
                        <a:rPr lang="en-US" sz="1050" baseline="0" dirty="0" smtClean="0">
                          <a:latin typeface="Arial" panose="020B0604020202020204" pitchFamily="34" charset="0"/>
                          <a:cs typeface="Arial" panose="020B0604020202020204" pitchFamily="34" charset="0"/>
                        </a:rPr>
                        <a:t> storage)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USD/kW/year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Gupta et al. (2020)</a:t>
                      </a:r>
                    </a:p>
                  </a:txBody>
                  <a:tcPr marT="18288" marB="18288"/>
                </a:tc>
                <a:extLst>
                  <a:ext uri="{0D108BD9-81ED-4DB2-BD59-A6C34878D82A}">
                    <a16:rowId xmlns:a16="http://schemas.microsoft.com/office/drawing/2014/main" val="1378272242"/>
                  </a:ext>
                </a:extLst>
              </a:tr>
              <a:tr h="200909">
                <a:tc>
                  <a:txBody>
                    <a:bodyPr/>
                    <a:lstStyle/>
                    <a:p>
                      <a:r>
                        <a:rPr lang="en-US" sz="1050" dirty="0" smtClean="0">
                          <a:latin typeface="Arial" panose="020B0604020202020204" pitchFamily="34" charset="0"/>
                          <a:cs typeface="Arial" panose="020B0604020202020204" pitchFamily="34" charset="0"/>
                        </a:rPr>
                        <a:t>Maintenance Cost (electric vehicle)</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1% of CAPEX</a:t>
                      </a: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USD/vehicle/year</a:t>
                      </a: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Sterchele</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2005489395"/>
                  </a:ext>
                </a:extLst>
              </a:tr>
              <a:tr h="200909">
                <a:tc>
                  <a:txBody>
                    <a:bodyPr/>
                    <a:lstStyle/>
                    <a:p>
                      <a:r>
                        <a:rPr lang="en-US" sz="1050" dirty="0" smtClean="0">
                          <a:latin typeface="Arial" panose="020B0604020202020204" pitchFamily="34" charset="0"/>
                          <a:cs typeface="Arial" panose="020B0604020202020204" pitchFamily="34" charset="0"/>
                        </a:rPr>
                        <a:t>Lifetime (residential solar PV)</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20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Mallapragada</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364420522"/>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Lifetime (inverter)</a:t>
                      </a:r>
                    </a:p>
                  </a:txBody>
                  <a:tcPr marT="18288" marB="18288"/>
                </a:tc>
                <a:tc>
                  <a:txBody>
                    <a:bodyPr/>
                    <a:lstStyle/>
                    <a:p>
                      <a:r>
                        <a:rPr lang="en-US" sz="1050" dirty="0" smtClean="0">
                          <a:latin typeface="Arial" panose="020B0604020202020204" pitchFamily="34" charset="0"/>
                          <a:cs typeface="Arial" panose="020B0604020202020204" pitchFamily="34" charset="0"/>
                        </a:rPr>
                        <a:t>10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Mallapragada</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3004868038"/>
                  </a:ext>
                </a:extLst>
              </a:tr>
              <a:tr h="200909">
                <a:tc>
                  <a:txBody>
                    <a:bodyPr/>
                    <a:lstStyle/>
                    <a:p>
                      <a:r>
                        <a:rPr lang="en-US" sz="1050" dirty="0" smtClean="0">
                          <a:latin typeface="Arial" panose="020B0604020202020204" pitchFamily="34" charset="0"/>
                          <a:cs typeface="Arial" panose="020B0604020202020204" pitchFamily="34" charset="0"/>
                        </a:rPr>
                        <a:t>Lifetime (battery storage)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12</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Gupta et al. (2020)</a:t>
                      </a:r>
                    </a:p>
                  </a:txBody>
                  <a:tcPr marT="18288" marB="18288"/>
                </a:tc>
                <a:extLst>
                  <a:ext uri="{0D108BD9-81ED-4DB2-BD59-A6C34878D82A}">
                    <a16:rowId xmlns:a16="http://schemas.microsoft.com/office/drawing/2014/main" val="3497807112"/>
                  </a:ext>
                </a:extLst>
              </a:tr>
              <a:tr h="200909">
                <a:tc>
                  <a:txBody>
                    <a:bodyPr/>
                    <a:lstStyle/>
                    <a:p>
                      <a:r>
                        <a:rPr lang="en-US" sz="1050" dirty="0" smtClean="0">
                          <a:latin typeface="Arial" panose="020B0604020202020204" pitchFamily="34" charset="0"/>
                          <a:cs typeface="Arial" panose="020B0604020202020204" pitchFamily="34" charset="0"/>
                        </a:rPr>
                        <a:t>Lifetime (electric vehicle)</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Sterchele</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2096637199"/>
                  </a:ext>
                </a:extLst>
              </a:tr>
              <a:tr h="200909">
                <a:tc>
                  <a:txBody>
                    <a:bodyPr/>
                    <a:lstStyle/>
                    <a:p>
                      <a:r>
                        <a:rPr lang="en-US" sz="1050" dirty="0" smtClean="0">
                          <a:latin typeface="Arial" panose="020B0604020202020204" pitchFamily="34" charset="0"/>
                          <a:cs typeface="Arial" panose="020B0604020202020204" pitchFamily="34" charset="0"/>
                        </a:rPr>
                        <a:t>Lifetime (charging station)</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25</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year</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Calvillo</a:t>
                      </a:r>
                      <a:r>
                        <a:rPr lang="en-US" sz="1050" dirty="0" smtClean="0">
                          <a:latin typeface="Arial" panose="020B0604020202020204" pitchFamily="34" charset="0"/>
                          <a:cs typeface="Arial" panose="020B0604020202020204" pitchFamily="34" charset="0"/>
                        </a:rPr>
                        <a:t> and Turner</a:t>
                      </a:r>
                      <a:r>
                        <a:rPr lang="en-US" sz="1050" baseline="0" dirty="0" smtClean="0">
                          <a:latin typeface="Arial" panose="020B0604020202020204" pitchFamily="34" charset="0"/>
                          <a:cs typeface="Arial" panose="020B0604020202020204" pitchFamily="34" charset="0"/>
                        </a:rPr>
                        <a:t> (2020)</a:t>
                      </a:r>
                      <a:endParaRPr lang="en-US" sz="1050" dirty="0" smtClean="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3285761394"/>
                  </a:ext>
                </a:extLst>
              </a:tr>
              <a:tr h="200909">
                <a:tc>
                  <a:txBody>
                    <a:bodyPr/>
                    <a:lstStyle/>
                    <a:p>
                      <a:r>
                        <a:rPr lang="en-US" sz="1050" dirty="0" smtClean="0">
                          <a:latin typeface="Arial" panose="020B0604020202020204" pitchFamily="34" charset="0"/>
                          <a:cs typeface="Arial" panose="020B0604020202020204" pitchFamily="34" charset="0"/>
                        </a:rPr>
                        <a:t>Efficiency</a:t>
                      </a:r>
                      <a:r>
                        <a:rPr lang="en-US" sz="1050" baseline="0" dirty="0" smtClean="0">
                          <a:latin typeface="Arial" panose="020B0604020202020204" pitchFamily="34" charset="0"/>
                          <a:cs typeface="Arial" panose="020B0604020202020204" pitchFamily="34" charset="0"/>
                        </a:rPr>
                        <a:t> (residential solar PV)</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18</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Current estimate</a:t>
                      </a:r>
                    </a:p>
                  </a:txBody>
                  <a:tcPr marT="18288" marB="18288"/>
                </a:tc>
                <a:extLst>
                  <a:ext uri="{0D108BD9-81ED-4DB2-BD59-A6C34878D82A}">
                    <a16:rowId xmlns:a16="http://schemas.microsoft.com/office/drawing/2014/main" val="2772286927"/>
                  </a:ext>
                </a:extLst>
              </a:tr>
              <a:tr h="200909">
                <a:tc>
                  <a:txBody>
                    <a:bodyPr/>
                    <a:lstStyle/>
                    <a:p>
                      <a:r>
                        <a:rPr lang="en-US" sz="1050" dirty="0" smtClean="0">
                          <a:latin typeface="Arial" panose="020B0604020202020204" pitchFamily="34" charset="0"/>
                          <a:cs typeface="Arial" panose="020B0604020202020204" pitchFamily="34" charset="0"/>
                        </a:rPr>
                        <a:t>Efficiency (inverter)</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96</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a:t>
                      </a: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latin typeface="Arial" panose="020B0604020202020204" pitchFamily="34" charset="0"/>
                          <a:cs typeface="Arial" panose="020B0604020202020204" pitchFamily="34" charset="0"/>
                        </a:rPr>
                        <a:t>Mallapragada</a:t>
                      </a:r>
                      <a:r>
                        <a:rPr lang="en-US" sz="1050" dirty="0" smtClean="0">
                          <a:latin typeface="Arial" panose="020B0604020202020204" pitchFamily="34" charset="0"/>
                          <a:cs typeface="Arial" panose="020B0604020202020204" pitchFamily="34" charset="0"/>
                        </a:rPr>
                        <a:t> et al. (2020)</a:t>
                      </a:r>
                    </a:p>
                  </a:txBody>
                  <a:tcPr marT="18288" marB="18288"/>
                </a:tc>
                <a:extLst>
                  <a:ext uri="{0D108BD9-81ED-4DB2-BD59-A6C34878D82A}">
                    <a16:rowId xmlns:a16="http://schemas.microsoft.com/office/drawing/2014/main" val="929797212"/>
                  </a:ext>
                </a:extLst>
              </a:tr>
              <a:tr h="200909">
                <a:tc>
                  <a:txBody>
                    <a:bodyPr/>
                    <a:lstStyle/>
                    <a:p>
                      <a:r>
                        <a:rPr lang="en-US" sz="1050" dirty="0" smtClean="0">
                          <a:latin typeface="Arial" panose="020B0604020202020204" pitchFamily="34" charset="0"/>
                          <a:cs typeface="Arial" panose="020B0604020202020204" pitchFamily="34" charset="0"/>
                        </a:rPr>
                        <a:t>Efficiency (battery charging/discharging)</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94</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Gupta et al. (2020)</a:t>
                      </a:r>
                    </a:p>
                  </a:txBody>
                  <a:tcPr marT="18288" marB="18288"/>
                </a:tc>
                <a:extLst>
                  <a:ext uri="{0D108BD9-81ED-4DB2-BD59-A6C34878D82A}">
                    <a16:rowId xmlns:a16="http://schemas.microsoft.com/office/drawing/2014/main" val="276073160"/>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Efficiency (battery depth-of-discharge)</a:t>
                      </a:r>
                    </a:p>
                  </a:txBody>
                  <a:tcPr marT="18288" marB="18288"/>
                </a:tc>
                <a:tc>
                  <a:txBody>
                    <a:bodyPr/>
                    <a:lstStyle/>
                    <a:p>
                      <a:r>
                        <a:rPr lang="en-US" sz="1050" dirty="0" smtClean="0">
                          <a:latin typeface="Arial" panose="020B0604020202020204" pitchFamily="34" charset="0"/>
                          <a:cs typeface="Arial" panose="020B0604020202020204" pitchFamily="34" charset="0"/>
                        </a:rPr>
                        <a:t>80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Assumption</a:t>
                      </a:r>
                    </a:p>
                  </a:txBody>
                  <a:tcPr marT="18288" marB="18288"/>
                </a:tc>
                <a:extLst>
                  <a:ext uri="{0D108BD9-81ED-4DB2-BD59-A6C34878D82A}">
                    <a16:rowId xmlns:a16="http://schemas.microsoft.com/office/drawing/2014/main" val="4084239860"/>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Efficiency (EV charging/discharging)</a:t>
                      </a:r>
                    </a:p>
                  </a:txBody>
                  <a:tcPr marT="18288" marB="18288"/>
                </a:tc>
                <a:tc>
                  <a:txBody>
                    <a:bodyPr/>
                    <a:lstStyle/>
                    <a:p>
                      <a:r>
                        <a:rPr lang="en-US" sz="1050" dirty="0" smtClean="0">
                          <a:latin typeface="Arial" panose="020B0604020202020204" pitchFamily="34" charset="0"/>
                          <a:cs typeface="Arial" panose="020B0604020202020204" pitchFamily="34" charset="0"/>
                        </a:rPr>
                        <a:t>90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Assumption</a:t>
                      </a:r>
                    </a:p>
                  </a:txBody>
                  <a:tcPr marT="18288" marB="18288"/>
                </a:tc>
                <a:extLst>
                  <a:ext uri="{0D108BD9-81ED-4DB2-BD59-A6C34878D82A}">
                    <a16:rowId xmlns:a16="http://schemas.microsoft.com/office/drawing/2014/main" val="3019472569"/>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Efficiency (EV battery depth-of-discharge)</a:t>
                      </a:r>
                    </a:p>
                  </a:txBody>
                  <a:tcPr marT="18288" marB="18288"/>
                </a:tc>
                <a:tc>
                  <a:txBody>
                    <a:bodyPr/>
                    <a:lstStyle/>
                    <a:p>
                      <a:r>
                        <a:rPr lang="en-US" sz="1050" dirty="0" smtClean="0">
                          <a:latin typeface="Arial" panose="020B0604020202020204" pitchFamily="34" charset="0"/>
                          <a:cs typeface="Arial" panose="020B0604020202020204" pitchFamily="34" charset="0"/>
                        </a:rPr>
                        <a:t>80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Assumption</a:t>
                      </a:r>
                    </a:p>
                  </a:txBody>
                  <a:tcPr marT="18288" marB="18288"/>
                </a:tc>
                <a:extLst>
                  <a:ext uri="{0D108BD9-81ED-4DB2-BD59-A6C34878D82A}">
                    <a16:rowId xmlns:a16="http://schemas.microsoft.com/office/drawing/2014/main" val="3105977410"/>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Efficiency (EV minimum battery level)</a:t>
                      </a:r>
                    </a:p>
                  </a:txBody>
                  <a:tcPr marT="18288" marB="18288"/>
                </a:tc>
                <a:tc>
                  <a:txBody>
                    <a:bodyPr/>
                    <a:lstStyle/>
                    <a:p>
                      <a:r>
                        <a:rPr lang="en-US" sz="1050" dirty="0" smtClean="0">
                          <a:latin typeface="Arial" panose="020B0604020202020204" pitchFamily="34" charset="0"/>
                          <a:cs typeface="Arial" panose="020B0604020202020204" pitchFamily="34" charset="0"/>
                        </a:rPr>
                        <a:t>20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Assumption</a:t>
                      </a:r>
                    </a:p>
                  </a:txBody>
                  <a:tcPr marT="18288" marB="18288"/>
                </a:tc>
                <a:extLst>
                  <a:ext uri="{0D108BD9-81ED-4DB2-BD59-A6C34878D82A}">
                    <a16:rowId xmlns:a16="http://schemas.microsoft.com/office/drawing/2014/main" val="3674830098"/>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Efficiency</a:t>
                      </a:r>
                      <a:r>
                        <a:rPr lang="en-US" sz="1050" baseline="0" dirty="0" smtClean="0">
                          <a:latin typeface="Arial" panose="020B0604020202020204" pitchFamily="34" charset="0"/>
                          <a:cs typeface="Arial" panose="020B0604020202020204" pitchFamily="34" charset="0"/>
                        </a:rPr>
                        <a:t> (EV traveling efficiency)</a:t>
                      </a:r>
                      <a:endParaRPr lang="en-US" sz="1050" dirty="0" smtClean="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4.7</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err="1" smtClean="0">
                          <a:latin typeface="Arial" panose="020B0604020202020204" pitchFamily="34" charset="0"/>
                          <a:cs typeface="Arial" panose="020B0604020202020204" pitchFamily="34" charset="0"/>
                        </a:rPr>
                        <a:t>vkm</a:t>
                      </a:r>
                      <a:r>
                        <a:rPr lang="en-US" sz="1050" dirty="0" smtClean="0">
                          <a:latin typeface="Arial" panose="020B0604020202020204" pitchFamily="34" charset="0"/>
                          <a:cs typeface="Arial" panose="020B0604020202020204" pitchFamily="34" charset="0"/>
                        </a:rPr>
                        <a:t>/kWh</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Murray et al.</a:t>
                      </a:r>
                      <a:r>
                        <a:rPr lang="en-US" sz="1050" baseline="0" dirty="0" smtClean="0">
                          <a:latin typeface="Arial" panose="020B0604020202020204" pitchFamily="34" charset="0"/>
                          <a:cs typeface="Arial" panose="020B0604020202020204" pitchFamily="34" charset="0"/>
                        </a:rPr>
                        <a:t> (2020)</a:t>
                      </a:r>
                      <a:endParaRPr lang="en-US" sz="1050" dirty="0" smtClean="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802742972"/>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Capacity (EV battery)</a:t>
                      </a:r>
                    </a:p>
                  </a:txBody>
                  <a:tcPr marT="18288" marB="18288"/>
                </a:tc>
                <a:tc>
                  <a:txBody>
                    <a:bodyPr/>
                    <a:lstStyle/>
                    <a:p>
                      <a:r>
                        <a:rPr lang="en-US" sz="1050" dirty="0" smtClean="0">
                          <a:latin typeface="Arial" panose="020B0604020202020204" pitchFamily="34" charset="0"/>
                          <a:cs typeface="Arial" panose="020B0604020202020204" pitchFamily="34" charset="0"/>
                        </a:rPr>
                        <a:t>43</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kW</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Murray et al.</a:t>
                      </a:r>
                      <a:r>
                        <a:rPr lang="en-US" sz="1050" baseline="0" dirty="0" smtClean="0">
                          <a:latin typeface="Arial" panose="020B0604020202020204" pitchFamily="34" charset="0"/>
                          <a:cs typeface="Arial" panose="020B0604020202020204" pitchFamily="34" charset="0"/>
                        </a:rPr>
                        <a:t> (2020)</a:t>
                      </a:r>
                      <a:endParaRPr lang="en-US" sz="1050" dirty="0" smtClean="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2068706367"/>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Capacity</a:t>
                      </a:r>
                      <a:r>
                        <a:rPr lang="en-US" sz="1050" baseline="0" dirty="0" smtClean="0">
                          <a:latin typeface="Arial" panose="020B0604020202020204" pitchFamily="34" charset="0"/>
                          <a:cs typeface="Arial" panose="020B0604020202020204" pitchFamily="34" charset="0"/>
                        </a:rPr>
                        <a:t> (EV charging - residential)</a:t>
                      </a:r>
                      <a:endParaRPr lang="en-US" sz="1050" dirty="0" smtClean="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3.3</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kW</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ERIA (2018)</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1713581518"/>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Capacity</a:t>
                      </a:r>
                      <a:r>
                        <a:rPr lang="en-US" sz="1050" baseline="0" dirty="0" smtClean="0">
                          <a:latin typeface="Arial" panose="020B0604020202020204" pitchFamily="34" charset="0"/>
                          <a:cs typeface="Arial" panose="020B0604020202020204" pitchFamily="34" charset="0"/>
                        </a:rPr>
                        <a:t> (EV charging – commercial/industrial)</a:t>
                      </a:r>
                      <a:endParaRPr lang="en-US" sz="1050" dirty="0" smtClean="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kW</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ERIA (2018)</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2441479576"/>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Capacity</a:t>
                      </a:r>
                      <a:r>
                        <a:rPr lang="en-US" sz="1050" baseline="0" dirty="0" smtClean="0">
                          <a:latin typeface="Arial" panose="020B0604020202020204" pitchFamily="34" charset="0"/>
                          <a:cs typeface="Arial" panose="020B0604020202020204" pitchFamily="34" charset="0"/>
                        </a:rPr>
                        <a:t> (EV discharging -  V2G)</a:t>
                      </a:r>
                      <a:endParaRPr lang="en-US" sz="1050" dirty="0" smtClean="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10</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kW</a:t>
                      </a:r>
                      <a:endParaRPr lang="en-US" sz="1050" dirty="0">
                        <a:latin typeface="Arial" panose="020B0604020202020204" pitchFamily="34" charset="0"/>
                        <a:cs typeface="Arial" panose="020B0604020202020204" pitchFamily="34" charset="0"/>
                      </a:endParaRPr>
                    </a:p>
                  </a:txBody>
                  <a:tcPr marT="18288" marB="1828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ERIA (2018)</a:t>
                      </a:r>
                    </a:p>
                  </a:txBody>
                  <a:tcPr marT="18288" marB="18288"/>
                </a:tc>
                <a:extLst>
                  <a:ext uri="{0D108BD9-81ED-4DB2-BD59-A6C34878D82A}">
                    <a16:rowId xmlns:a16="http://schemas.microsoft.com/office/drawing/2014/main" val="1075404718"/>
                  </a:ext>
                </a:extLst>
              </a:tr>
              <a:tr h="2009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smtClean="0">
                          <a:latin typeface="Arial" panose="020B0604020202020204" pitchFamily="34" charset="0"/>
                          <a:cs typeface="Arial" panose="020B0604020202020204" pitchFamily="34" charset="0"/>
                        </a:rPr>
                        <a:t>Solar area density</a:t>
                      </a:r>
                    </a:p>
                  </a:txBody>
                  <a:tcPr marT="18288" marB="18288"/>
                </a:tc>
                <a:tc>
                  <a:txBody>
                    <a:bodyPr/>
                    <a:lstStyle/>
                    <a:p>
                      <a:r>
                        <a:rPr lang="en-US" sz="1050" dirty="0" smtClean="0">
                          <a:latin typeface="Arial" panose="020B0604020202020204" pitchFamily="34" charset="0"/>
                          <a:cs typeface="Arial" panose="020B0604020202020204" pitchFamily="34" charset="0"/>
                        </a:rPr>
                        <a:t>0.08</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dirty="0" smtClean="0">
                          <a:latin typeface="Arial" panose="020B0604020202020204" pitchFamily="34" charset="0"/>
                          <a:cs typeface="Arial" panose="020B0604020202020204" pitchFamily="34" charset="0"/>
                        </a:rPr>
                        <a:t>kW/m</a:t>
                      </a:r>
                      <a:r>
                        <a:rPr lang="en-US" sz="1050" baseline="30000" dirty="0" smtClean="0">
                          <a:latin typeface="Arial" panose="020B0604020202020204" pitchFamily="34" charset="0"/>
                          <a:cs typeface="Arial" panose="020B0604020202020204" pitchFamily="34" charset="0"/>
                        </a:rPr>
                        <a:t>2</a:t>
                      </a:r>
                      <a:endParaRPr lang="en-US" sz="1050" dirty="0">
                        <a:latin typeface="Arial" panose="020B0604020202020204" pitchFamily="34" charset="0"/>
                        <a:cs typeface="Arial" panose="020B0604020202020204" pitchFamily="34" charset="0"/>
                      </a:endParaRPr>
                    </a:p>
                  </a:txBody>
                  <a:tcPr marT="18288" marB="18288"/>
                </a:tc>
                <a:tc>
                  <a:txBody>
                    <a:bodyPr/>
                    <a:lstStyle/>
                    <a:p>
                      <a:r>
                        <a:rPr lang="en-US" sz="1050" b="0" i="0" dirty="0" err="1" smtClean="0">
                          <a:solidFill>
                            <a:srgbClr val="222222"/>
                          </a:solidFill>
                          <a:effectLst/>
                          <a:latin typeface="Arial" panose="020B0604020202020204" pitchFamily="34" charset="0"/>
                        </a:rPr>
                        <a:t>Tröndle</a:t>
                      </a:r>
                      <a:r>
                        <a:rPr lang="en-US" sz="1050" b="0" i="0" dirty="0" smtClean="0">
                          <a:solidFill>
                            <a:srgbClr val="222222"/>
                          </a:solidFill>
                          <a:effectLst/>
                          <a:latin typeface="Arial" panose="020B0604020202020204" pitchFamily="34" charset="0"/>
                        </a:rPr>
                        <a:t> et al. (2020)</a:t>
                      </a:r>
                      <a:endParaRPr lang="en-US" sz="1050" dirty="0">
                        <a:latin typeface="Arial" panose="020B0604020202020204" pitchFamily="34" charset="0"/>
                        <a:cs typeface="Arial" panose="020B0604020202020204" pitchFamily="34" charset="0"/>
                      </a:endParaRPr>
                    </a:p>
                  </a:txBody>
                  <a:tcPr marT="18288" marB="18288"/>
                </a:tc>
                <a:extLst>
                  <a:ext uri="{0D108BD9-81ED-4DB2-BD59-A6C34878D82A}">
                    <a16:rowId xmlns:a16="http://schemas.microsoft.com/office/drawing/2014/main" val="3788807106"/>
                  </a:ext>
                </a:extLst>
              </a:tr>
            </a:tbl>
          </a:graphicData>
        </a:graphic>
      </p:graphicFrame>
      <p:sp>
        <p:nvSpPr>
          <p:cNvPr id="6" name="Title 1"/>
          <p:cNvSpPr txBox="1">
            <a:spLocks/>
          </p:cNvSpPr>
          <p:nvPr/>
        </p:nvSpPr>
        <p:spPr>
          <a:xfrm>
            <a:off x="395654" y="174824"/>
            <a:ext cx="10515600" cy="7131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2060"/>
                </a:solidFill>
                <a:latin typeface="Arial" panose="020B0604020202020204" pitchFamily="34" charset="0"/>
                <a:cs typeface="Arial" panose="020B0604020202020204" pitchFamily="34" charset="0"/>
              </a:rPr>
              <a:t>Case Study Overview – Input Data</a:t>
            </a:r>
            <a:endParaRPr lang="en-US" sz="3600" dirty="0">
              <a:solidFill>
                <a:srgbClr val="002060"/>
              </a:solidFill>
              <a:latin typeface="Arial" panose="020B0604020202020204" pitchFamily="34" charset="0"/>
              <a:cs typeface="Arial" panose="020B0604020202020204" pitchFamily="34" charset="0"/>
            </a:endParaRPr>
          </a:p>
        </p:txBody>
      </p:sp>
      <p:pic>
        <p:nvPicPr>
          <p:cNvPr id="7" name="Picture 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04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333;p10">
            <a:extLst>
              <a:ext uri="{FF2B5EF4-FFF2-40B4-BE49-F238E27FC236}">
                <a16:creationId xmlns:a16="http://schemas.microsoft.com/office/drawing/2014/main" id="{2161B4AB-E94A-4433-8435-8FE9F4D94CBE}"/>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Solar Photovoltaic</a:t>
            </a:r>
            <a:endParaRPr/>
          </a:p>
        </p:txBody>
      </p:sp>
      <p:pic>
        <p:nvPicPr>
          <p:cNvPr id="5" name="Google Shape;334;p10" descr="Related image">
            <a:extLst>
              <a:ext uri="{FF2B5EF4-FFF2-40B4-BE49-F238E27FC236}">
                <a16:creationId xmlns:a16="http://schemas.microsoft.com/office/drawing/2014/main" id="{C096E4EA-B975-44F0-B524-2A3CAE49F1C6}"/>
              </a:ext>
            </a:extLst>
          </p:cNvPr>
          <p:cNvPicPr preferRelativeResize="0"/>
          <p:nvPr/>
        </p:nvPicPr>
        <p:blipFill rotWithShape="1">
          <a:blip r:embed="rId3">
            <a:alphaModFix/>
          </a:blip>
          <a:srcRect/>
          <a:stretch/>
        </p:blipFill>
        <p:spPr>
          <a:xfrm>
            <a:off x="704346" y="1675227"/>
            <a:ext cx="10783308" cy="4394199"/>
          </a:xfrm>
          <a:prstGeom prst="rect">
            <a:avLst/>
          </a:prstGeom>
          <a:noFill/>
          <a:ln>
            <a:noFill/>
          </a:ln>
        </p:spPr>
      </p:pic>
    </p:spTree>
    <p:extLst>
      <p:ext uri="{BB962C8B-B14F-4D97-AF65-F5344CB8AC3E}">
        <p14:creationId xmlns:p14="http://schemas.microsoft.com/office/powerpoint/2010/main" val="279150757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276709" y="1876947"/>
          <a:ext cx="9385539" cy="3428298"/>
        </p:xfrm>
        <a:graphic>
          <a:graphicData uri="http://schemas.openxmlformats.org/drawingml/2006/table">
            <a:tbl>
              <a:tblPr firstRow="1" bandRow="1"/>
              <a:tblGrid>
                <a:gridCol w="3422479">
                  <a:extLst>
                    <a:ext uri="{9D8B030D-6E8A-4147-A177-3AD203B41FA5}">
                      <a16:colId xmlns:a16="http://schemas.microsoft.com/office/drawing/2014/main" val="740202208"/>
                    </a:ext>
                  </a:extLst>
                </a:gridCol>
                <a:gridCol w="1791125">
                  <a:extLst>
                    <a:ext uri="{9D8B030D-6E8A-4147-A177-3AD203B41FA5}">
                      <a16:colId xmlns:a16="http://schemas.microsoft.com/office/drawing/2014/main" val="2645019396"/>
                    </a:ext>
                  </a:extLst>
                </a:gridCol>
                <a:gridCol w="1490502">
                  <a:extLst>
                    <a:ext uri="{9D8B030D-6E8A-4147-A177-3AD203B41FA5}">
                      <a16:colId xmlns:a16="http://schemas.microsoft.com/office/drawing/2014/main" val="838870925"/>
                    </a:ext>
                  </a:extLst>
                </a:gridCol>
                <a:gridCol w="2681433">
                  <a:extLst>
                    <a:ext uri="{9D8B030D-6E8A-4147-A177-3AD203B41FA5}">
                      <a16:colId xmlns:a16="http://schemas.microsoft.com/office/drawing/2014/main" val="580959363"/>
                    </a:ext>
                  </a:extLst>
                </a:gridCol>
              </a:tblGrid>
              <a:tr h="585144">
                <a:tc>
                  <a:txBody>
                    <a:bodyPr/>
                    <a:lstStyle/>
                    <a:p>
                      <a:pPr>
                        <a:lnSpc>
                          <a:spcPct val="107000"/>
                        </a:lnSpc>
                        <a:spcAft>
                          <a:spcPts val="0"/>
                        </a:spcAft>
                      </a:pPr>
                      <a:r>
                        <a:rPr lang="en-US" sz="16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Tariff Classes</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2F5597"/>
                    </a:solidFill>
                  </a:tcPr>
                </a:tc>
                <a:tc>
                  <a:txBody>
                    <a:bodyPr/>
                    <a:lstStyle/>
                    <a:p>
                      <a:pPr>
                        <a:lnSpc>
                          <a:spcPct val="107000"/>
                        </a:lnSpc>
                        <a:spcAft>
                          <a:spcPts val="0"/>
                        </a:spcAft>
                      </a:pPr>
                      <a:r>
                        <a:rPr lang="en-US" sz="1600" b="1" kern="12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Value</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2F5597"/>
                    </a:solidFill>
                  </a:tcPr>
                </a:tc>
                <a:tc>
                  <a:txBody>
                    <a:bodyPr/>
                    <a:lstStyle/>
                    <a:p>
                      <a:pPr>
                        <a:lnSpc>
                          <a:spcPct val="107000"/>
                        </a:lnSpc>
                        <a:spcAft>
                          <a:spcPts val="0"/>
                        </a:spcAft>
                      </a:pPr>
                      <a:r>
                        <a:rPr lang="en-US" sz="1600" b="1" kern="1200">
                          <a:solidFill>
                            <a:srgbClr val="FFFFFF"/>
                          </a:solidFill>
                          <a:effectLst/>
                          <a:latin typeface="Arial" panose="020B0604020202020204" pitchFamily="34" charset="0"/>
                          <a:ea typeface="Times New Roman" panose="02020603050405020304" pitchFamily="18" charset="0"/>
                          <a:cs typeface="Arial" panose="020B0604020202020204" pitchFamily="34" charset="0"/>
                        </a:rPr>
                        <a:t>Unit</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2F5597"/>
                    </a:solidFill>
                  </a:tcPr>
                </a:tc>
                <a:tc>
                  <a:txBody>
                    <a:bodyPr/>
                    <a:lstStyle/>
                    <a:p>
                      <a:pPr>
                        <a:lnSpc>
                          <a:spcPct val="107000"/>
                        </a:lnSpc>
                        <a:spcAft>
                          <a:spcPts val="0"/>
                        </a:spcAft>
                      </a:pPr>
                      <a:r>
                        <a:rPr lang="en-US" sz="1600" b="1" kern="1200">
                          <a:solidFill>
                            <a:srgbClr val="FFFFFF"/>
                          </a:solidFill>
                          <a:effectLst/>
                          <a:latin typeface="Arial" panose="020B0604020202020204" pitchFamily="34" charset="0"/>
                          <a:ea typeface="Times New Roman" panose="02020603050405020304" pitchFamily="18" charset="0"/>
                          <a:cs typeface="Arial" panose="020B0604020202020204" pitchFamily="34" charset="0"/>
                        </a:rPr>
                        <a:t>Reference</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solidFill>
                      <a:srgbClr val="2F5597"/>
                    </a:solidFill>
                  </a:tcPr>
                </a:tc>
                <a:extLst>
                  <a:ext uri="{0D108BD9-81ED-4DB2-BD59-A6C34878D82A}">
                    <a16:rowId xmlns:a16="http://schemas.microsoft.com/office/drawing/2014/main" val="291476217"/>
                  </a:ext>
                </a:extLst>
              </a:tr>
              <a:tr h="473859">
                <a:tc gridSpan="4">
                  <a:txBody>
                    <a:bodyPr/>
                    <a:lstStyle/>
                    <a:p>
                      <a:pPr>
                        <a:lnSpc>
                          <a:spcPct val="107000"/>
                        </a:lnSpc>
                        <a:spcAft>
                          <a:spcPts val="0"/>
                        </a:spcAft>
                      </a:pPr>
                      <a:r>
                        <a:rPr lang="en-US" sz="1600" b="1" kern="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Based</a:t>
                      </a:r>
                      <a:r>
                        <a:rPr lang="en-US" sz="1600" b="1" kern="1200" baseline="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on </a:t>
                      </a:r>
                      <a:r>
                        <a:rPr lang="en-US" sz="1600" b="1" kern="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Thailand’s</a:t>
                      </a:r>
                      <a:r>
                        <a:rPr lang="en-US" sz="1600" b="1" kern="1200" baseline="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tariffs</a:t>
                      </a:r>
                      <a:r>
                        <a:rPr lang="en-US" sz="1600" b="1" kern="1200" dirty="0" smtClean="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US" sz="1600" b="1" kern="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(Peak - 9 a.m. to 10 p.m., Off-peak - 10 p.m. to 9 a.m.)</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60609273"/>
                  </a:ext>
                </a:extLst>
              </a:tr>
              <a:tr h="473859">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Residential</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0.0980</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USD/kWh</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MEA (2022)</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85241323"/>
                  </a:ext>
                </a:extLst>
              </a:tr>
              <a:tr h="473859">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Commercial (Peak)</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0.1200</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USD/kWh</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MEA (2022)</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405385366"/>
                  </a:ext>
                </a:extLst>
              </a:tr>
              <a:tr h="473859">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Commercial (Off-Peak)</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0.0780</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USD/kWh</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MEA (2022)</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3323514660"/>
                  </a:ext>
                </a:extLst>
              </a:tr>
              <a:tr h="473859">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Industrial (Peak)</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0.1200</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USD/kWh</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MEA (2022)</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2712325725"/>
                  </a:ext>
                </a:extLst>
              </a:tr>
              <a:tr h="473859">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Industrial (Off-Peak)</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w="12700" cap="flat" cmpd="sng" algn="ctr">
                      <a:solidFill>
                        <a:srgbClr val="4472C4"/>
                      </a:solidFill>
                      <a:prstDash val="solid"/>
                      <a:round/>
                      <a:headEnd type="none" w="med" len="med"/>
                      <a:tailEnd type="none" w="med" len="med"/>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0.0780</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USD/kWh</a:t>
                      </a:r>
                      <a:endParaRPr lang="en-US" sz="140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a:noFill/>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tc>
                  <a:txBody>
                    <a:bodyPr/>
                    <a:lstStyle/>
                    <a:p>
                      <a:pPr>
                        <a:lnSpc>
                          <a:spcPct val="107000"/>
                        </a:lnSpc>
                        <a:spcAft>
                          <a:spcPts val="800"/>
                        </a:spcAft>
                      </a:pPr>
                      <a:r>
                        <a:rPr lang="en-US" sz="1600" kern="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MEA (2022)</a:t>
                      </a:r>
                      <a:endParaRPr lang="en-US" sz="1400" dirty="0">
                        <a:effectLst/>
                        <a:latin typeface="Arial" panose="020B0604020202020204" pitchFamily="34" charset="0"/>
                        <a:ea typeface="Calibri" panose="020F0502020204030204" pitchFamily="34" charset="0"/>
                        <a:cs typeface="Arial" panose="020B0604020202020204" pitchFamily="34" charset="0"/>
                      </a:endParaRPr>
                    </a:p>
                  </a:txBody>
                  <a:tcPr marT="18415" marB="18415" anchor="ctr">
                    <a:lnL>
                      <a:noFill/>
                    </a:lnL>
                    <a:lnR w="12700"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12700" cap="flat" cmpd="sng" algn="ctr">
                      <a:solidFill>
                        <a:srgbClr val="4472C4"/>
                      </a:solidFill>
                      <a:prstDash val="solid"/>
                      <a:round/>
                      <a:headEnd type="none" w="med" len="med"/>
                      <a:tailEnd type="none" w="med" len="med"/>
                    </a:lnB>
                  </a:tcPr>
                </a:tc>
                <a:extLst>
                  <a:ext uri="{0D108BD9-81ED-4DB2-BD59-A6C34878D82A}">
                    <a16:rowId xmlns:a16="http://schemas.microsoft.com/office/drawing/2014/main" val="1846170661"/>
                  </a:ext>
                </a:extLst>
              </a:tr>
            </a:tbl>
          </a:graphicData>
        </a:graphic>
      </p:graphicFrame>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50</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5" name="Picture 4"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95654" y="174824"/>
            <a:ext cx="10515600" cy="7131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solidFill>
                  <a:srgbClr val="002060"/>
                </a:solidFill>
                <a:latin typeface="Arial" panose="020B0604020202020204" pitchFamily="34" charset="0"/>
                <a:cs typeface="Arial" panose="020B0604020202020204" pitchFamily="34" charset="0"/>
              </a:rPr>
              <a:t>Case Study Overview – Electricity Tariff</a:t>
            </a:r>
            <a:endParaRPr lang="en-US" sz="36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617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654" y="1207698"/>
            <a:ext cx="10835938" cy="4969265"/>
          </a:xfrm>
        </p:spPr>
        <p:txBody>
          <a:bodyPr>
            <a:noAutofit/>
          </a:bodyPr>
          <a:lstStyle/>
          <a:p>
            <a:r>
              <a:rPr lang="en-US" sz="2000" dirty="0" smtClean="0"/>
              <a:t>Steps to run this scenario:</a:t>
            </a:r>
          </a:p>
          <a:p>
            <a:pPr marL="800100" lvl="1" indent="-342900">
              <a:buFont typeface="+mj-lt"/>
              <a:buAutoNum type="arabicParenR"/>
            </a:pPr>
            <a:r>
              <a:rPr lang="en-US" sz="1600" dirty="0" smtClean="0"/>
              <a:t>Open </a:t>
            </a:r>
            <a:r>
              <a:rPr lang="en-US" sz="1600" i="1" dirty="0" smtClean="0"/>
              <a:t>Microgrid_INPUT.xlsx.</a:t>
            </a:r>
          </a:p>
          <a:p>
            <a:pPr marL="800100" lvl="1" indent="-342900">
              <a:buFont typeface="+mj-lt"/>
              <a:buAutoNum type="arabicParenR"/>
            </a:pPr>
            <a:r>
              <a:rPr lang="en-US" sz="1600" dirty="0" smtClean="0"/>
              <a:t>Select </a:t>
            </a:r>
            <a:r>
              <a:rPr lang="en-US" sz="1600" i="1" dirty="0" smtClean="0"/>
              <a:t>TECH</a:t>
            </a:r>
            <a:r>
              <a:rPr lang="en-US" sz="1600" dirty="0" smtClean="0"/>
              <a:t> tab.</a:t>
            </a:r>
          </a:p>
          <a:p>
            <a:pPr marL="800100" lvl="1" indent="-342900">
              <a:buFont typeface="+mj-lt"/>
              <a:buAutoNum type="arabicParenR"/>
            </a:pPr>
            <a:r>
              <a:rPr lang="en-US" sz="1600" dirty="0" smtClean="0"/>
              <a:t>Change the input data highlighted below.</a:t>
            </a:r>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r>
              <a:rPr lang="en-US" sz="1600" dirty="0" smtClean="0"/>
              <a:t>Click Save and Run GAMS</a:t>
            </a:r>
            <a:endParaRPr lang="en-US" sz="1600" dirty="0"/>
          </a:p>
        </p:txBody>
      </p:sp>
      <p:pic>
        <p:nvPicPr>
          <p:cNvPr id="11" name="Picture 10"/>
          <p:cNvPicPr>
            <a:picLocks noChangeAspect="1"/>
          </p:cNvPicPr>
          <p:nvPr/>
        </p:nvPicPr>
        <p:blipFill>
          <a:blip r:embed="rId2"/>
          <a:stretch>
            <a:fillRect/>
          </a:stretch>
        </p:blipFill>
        <p:spPr>
          <a:xfrm>
            <a:off x="343374" y="2449900"/>
            <a:ext cx="4585921" cy="3580847"/>
          </a:xfrm>
          <a:prstGeom prst="rect">
            <a:avLst/>
          </a:prstGeom>
        </p:spPr>
      </p:pic>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1</a:t>
            </a:r>
            <a:r>
              <a:rPr lang="en-US" sz="2400" dirty="0">
                <a:solidFill>
                  <a:srgbClr val="002060"/>
                </a:solidFill>
                <a:latin typeface="Arial" panose="020B0604020202020204" pitchFamily="34" charset="0"/>
                <a:cs typeface="Arial" panose="020B0604020202020204" pitchFamily="34" charset="0"/>
              </a:rPr>
              <a:t>) Meeting electricity demand by </a:t>
            </a:r>
            <a:r>
              <a:rPr lang="en-US" sz="2400" dirty="0" smtClean="0">
                <a:solidFill>
                  <a:srgbClr val="002060"/>
                </a:solidFill>
                <a:latin typeface="Arial" panose="020B0604020202020204" pitchFamily="34" charset="0"/>
                <a:cs typeface="Arial" panose="020B0604020202020204" pitchFamily="34" charset="0"/>
              </a:rPr>
              <a:t>grid</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Oval 3"/>
          <p:cNvSpPr/>
          <p:nvPr/>
        </p:nvSpPr>
        <p:spPr>
          <a:xfrm>
            <a:off x="3137401" y="3053751"/>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11318" y="3226279"/>
            <a:ext cx="213126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to 0 to disallow VRE </a:t>
            </a:r>
            <a:endParaRPr lang="en-US" sz="1200" b="1" dirty="0">
              <a:solidFill>
                <a:srgbClr val="FF0000"/>
              </a:solidFill>
              <a:latin typeface="Arial" panose="020B0604020202020204" pitchFamily="34" charset="0"/>
              <a:cs typeface="Arial" panose="020B0604020202020204" pitchFamily="34" charset="0"/>
            </a:endParaRPr>
          </a:p>
        </p:txBody>
      </p:sp>
      <p:sp>
        <p:nvSpPr>
          <p:cNvPr id="9" name="Rectangle 8"/>
          <p:cNvSpPr/>
          <p:nvPr/>
        </p:nvSpPr>
        <p:spPr>
          <a:xfrm>
            <a:off x="1853610" y="4938143"/>
            <a:ext cx="207109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to 0 to indicate no EV demand</a:t>
            </a:r>
            <a:endParaRPr lang="en-US" sz="1200" b="1" dirty="0">
              <a:solidFill>
                <a:srgbClr val="FF0000"/>
              </a:solidFill>
              <a:latin typeface="Arial" panose="020B0604020202020204" pitchFamily="34" charset="0"/>
              <a:cs typeface="Arial" panose="020B0604020202020204" pitchFamily="34" charset="0"/>
            </a:endParaRPr>
          </a:p>
        </p:txBody>
      </p:sp>
      <p:sp>
        <p:nvSpPr>
          <p:cNvPr id="10" name="Oval 9"/>
          <p:cNvSpPr/>
          <p:nvPr/>
        </p:nvSpPr>
        <p:spPr>
          <a:xfrm>
            <a:off x="928779" y="4782867"/>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urved Connector 11"/>
          <p:cNvCxnSpPr/>
          <p:nvPr/>
        </p:nvCxnSpPr>
        <p:spPr>
          <a:xfrm rot="10800000">
            <a:off x="3525591" y="3096883"/>
            <a:ext cx="694533" cy="1293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a:off x="1324363" y="4804433"/>
            <a:ext cx="460557" cy="15096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stretch>
            <a:fillRect/>
          </a:stretch>
        </p:blipFill>
        <p:spPr>
          <a:xfrm>
            <a:off x="5523165" y="2501660"/>
            <a:ext cx="6114588" cy="2367471"/>
          </a:xfrm>
          <a:prstGeom prst="rect">
            <a:avLst/>
          </a:prstGeom>
        </p:spPr>
      </p:pic>
      <p:sp>
        <p:nvSpPr>
          <p:cNvPr id="15" name="Rectangle 14"/>
          <p:cNvSpPr/>
          <p:nvPr/>
        </p:nvSpPr>
        <p:spPr>
          <a:xfrm>
            <a:off x="9953885" y="4977402"/>
            <a:ext cx="207109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to 0 to disallow V2G</a:t>
            </a:r>
            <a:endParaRPr lang="en-US" sz="1200" b="1" dirty="0">
              <a:solidFill>
                <a:srgbClr val="FF0000"/>
              </a:solidFill>
              <a:latin typeface="Arial" panose="020B0604020202020204" pitchFamily="34" charset="0"/>
              <a:cs typeface="Arial" panose="020B0604020202020204" pitchFamily="34" charset="0"/>
            </a:endParaRPr>
          </a:p>
        </p:txBody>
      </p:sp>
      <p:sp>
        <p:nvSpPr>
          <p:cNvPr id="16" name="Oval 15"/>
          <p:cNvSpPr/>
          <p:nvPr/>
        </p:nvSpPr>
        <p:spPr>
          <a:xfrm>
            <a:off x="10824466" y="3940792"/>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urved Connector 16"/>
          <p:cNvCxnSpPr>
            <a:stCxn id="15" idx="0"/>
            <a:endCxn id="16" idx="4"/>
          </p:cNvCxnSpPr>
          <p:nvPr/>
        </p:nvCxnSpPr>
        <p:spPr>
          <a:xfrm rot="5400000" flipH="1" flipV="1">
            <a:off x="10571955" y="4530796"/>
            <a:ext cx="864082" cy="291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6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1</a:t>
            </a:r>
            <a:r>
              <a:rPr lang="en-US" sz="2400" dirty="0">
                <a:solidFill>
                  <a:srgbClr val="002060"/>
                </a:solidFill>
                <a:latin typeface="Arial" panose="020B0604020202020204" pitchFamily="34" charset="0"/>
                <a:cs typeface="Arial" panose="020B0604020202020204" pitchFamily="34" charset="0"/>
              </a:rPr>
              <a:t>) Meeting electricity demand by </a:t>
            </a:r>
            <a:r>
              <a:rPr lang="en-US" sz="2400" dirty="0" smtClean="0">
                <a:solidFill>
                  <a:srgbClr val="002060"/>
                </a:solidFill>
                <a:latin typeface="Arial" panose="020B0604020202020204" pitchFamily="34" charset="0"/>
                <a:cs typeface="Arial" panose="020B0604020202020204" pitchFamily="34" charset="0"/>
              </a:rPr>
              <a:t>grid</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52</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4" name="Picture 13"/>
          <p:cNvPicPr>
            <a:picLocks noChangeAspect="1"/>
          </p:cNvPicPr>
          <p:nvPr/>
        </p:nvPicPr>
        <p:blipFill>
          <a:blip r:embed="rId3"/>
          <a:stretch>
            <a:fillRect/>
          </a:stretch>
        </p:blipFill>
        <p:spPr>
          <a:xfrm>
            <a:off x="2666102" y="960723"/>
            <a:ext cx="4319418" cy="5623524"/>
          </a:xfrm>
          <a:prstGeom prst="rect">
            <a:avLst/>
          </a:prstGeom>
        </p:spPr>
      </p:pic>
      <p:sp>
        <p:nvSpPr>
          <p:cNvPr id="15" name="Rectangle 14"/>
          <p:cNvSpPr/>
          <p:nvPr/>
        </p:nvSpPr>
        <p:spPr>
          <a:xfrm>
            <a:off x="741251" y="1327948"/>
            <a:ext cx="192485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Costs, area, capacity, and VRE Mix</a:t>
            </a:r>
            <a:endParaRPr lang="en-US" sz="1600" b="1" u="sng"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48835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2) </a:t>
            </a:r>
            <a:r>
              <a:rPr lang="en-US" sz="2400" dirty="0">
                <a:solidFill>
                  <a:srgbClr val="002060"/>
                </a:solidFill>
                <a:latin typeface="Arial" panose="020B0604020202020204" pitchFamily="34" charset="0"/>
                <a:cs typeface="Arial" panose="020B0604020202020204" pitchFamily="34" charset="0"/>
              </a:rPr>
              <a:t>Meeting electricity demand 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 name="Content Placeholder 1"/>
          <p:cNvSpPr>
            <a:spLocks noGrp="1"/>
          </p:cNvSpPr>
          <p:nvPr>
            <p:ph idx="1"/>
          </p:nvPr>
        </p:nvSpPr>
        <p:spPr>
          <a:xfrm>
            <a:off x="395654" y="1207698"/>
            <a:ext cx="10835938" cy="4969265"/>
          </a:xfrm>
        </p:spPr>
        <p:txBody>
          <a:bodyPr>
            <a:noAutofit/>
          </a:bodyPr>
          <a:lstStyle/>
          <a:p>
            <a:r>
              <a:rPr lang="en-US" sz="2000" dirty="0" smtClean="0"/>
              <a:t>Steps to run this scenario:</a:t>
            </a:r>
          </a:p>
          <a:p>
            <a:pPr marL="800100" lvl="1" indent="-342900">
              <a:buFont typeface="+mj-lt"/>
              <a:buAutoNum type="arabicParenR"/>
            </a:pPr>
            <a:r>
              <a:rPr lang="en-US" sz="1600" dirty="0" smtClean="0"/>
              <a:t>Open </a:t>
            </a:r>
            <a:r>
              <a:rPr lang="en-US" sz="1600" i="1" dirty="0" smtClean="0"/>
              <a:t>Microgrid_INPUT.xlsx.</a:t>
            </a:r>
          </a:p>
          <a:p>
            <a:pPr marL="800100" lvl="1" indent="-342900">
              <a:buFont typeface="+mj-lt"/>
              <a:buAutoNum type="arabicParenR"/>
            </a:pPr>
            <a:r>
              <a:rPr lang="en-US" sz="1600" dirty="0" smtClean="0"/>
              <a:t>Select </a:t>
            </a:r>
            <a:r>
              <a:rPr lang="en-US" sz="1600" i="1" dirty="0" smtClean="0"/>
              <a:t>TECH</a:t>
            </a:r>
            <a:r>
              <a:rPr lang="en-US" sz="1600" dirty="0" smtClean="0"/>
              <a:t> tab.</a:t>
            </a:r>
          </a:p>
          <a:p>
            <a:pPr marL="800100" lvl="1" indent="-342900">
              <a:buFont typeface="+mj-lt"/>
              <a:buAutoNum type="arabicParenR"/>
            </a:pPr>
            <a:r>
              <a:rPr lang="en-US" sz="1600" dirty="0" smtClean="0"/>
              <a:t>Change the input data highlighted below.</a:t>
            </a:r>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r>
              <a:rPr lang="en-US" sz="1600" dirty="0" smtClean="0"/>
              <a:t>Click Save and Run GAMS</a:t>
            </a:r>
            <a:endParaRPr lang="en-US" sz="1600" dirty="0"/>
          </a:p>
        </p:txBody>
      </p:sp>
      <p:pic>
        <p:nvPicPr>
          <p:cNvPr id="14" name="Picture 13"/>
          <p:cNvPicPr>
            <a:picLocks noChangeAspect="1"/>
          </p:cNvPicPr>
          <p:nvPr/>
        </p:nvPicPr>
        <p:blipFill>
          <a:blip r:embed="rId3"/>
          <a:stretch>
            <a:fillRect/>
          </a:stretch>
        </p:blipFill>
        <p:spPr>
          <a:xfrm>
            <a:off x="1148930" y="2489679"/>
            <a:ext cx="4215001" cy="3558953"/>
          </a:xfrm>
          <a:prstGeom prst="rect">
            <a:avLst/>
          </a:prstGeom>
        </p:spPr>
      </p:pic>
      <p:sp>
        <p:nvSpPr>
          <p:cNvPr id="4" name="Oval 3"/>
          <p:cNvSpPr/>
          <p:nvPr/>
        </p:nvSpPr>
        <p:spPr>
          <a:xfrm>
            <a:off x="4546119" y="3181710"/>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020036" y="3354238"/>
            <a:ext cx="295141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back to a big number to allow VRE, e.g., 1000000 </a:t>
            </a:r>
            <a:endParaRPr lang="en-US" sz="1200" b="1" dirty="0">
              <a:solidFill>
                <a:srgbClr val="FF0000"/>
              </a:solidFill>
              <a:latin typeface="Arial" panose="020B0604020202020204" pitchFamily="34" charset="0"/>
              <a:cs typeface="Arial" panose="020B0604020202020204" pitchFamily="34" charset="0"/>
            </a:endParaRPr>
          </a:p>
        </p:txBody>
      </p:sp>
      <p:cxnSp>
        <p:nvCxnSpPr>
          <p:cNvPr id="12" name="Curved Connector 11"/>
          <p:cNvCxnSpPr/>
          <p:nvPr/>
        </p:nvCxnSpPr>
        <p:spPr>
          <a:xfrm rot="10800000">
            <a:off x="4934309" y="3224842"/>
            <a:ext cx="694533" cy="1293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22465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2) </a:t>
            </a:r>
            <a:r>
              <a:rPr lang="en-US" sz="2400" dirty="0">
                <a:solidFill>
                  <a:srgbClr val="002060"/>
                </a:solidFill>
                <a:latin typeface="Arial" panose="020B0604020202020204" pitchFamily="34" charset="0"/>
                <a:cs typeface="Arial" panose="020B0604020202020204" pitchFamily="34" charset="0"/>
              </a:rPr>
              <a:t>Meeting electricity demand 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graphicFrame>
        <p:nvGraphicFramePr>
          <p:cNvPr id="12" name="Chart 11"/>
          <p:cNvGraphicFramePr>
            <a:graphicFrameLocks/>
          </p:cNvGraphicFramePr>
          <p:nvPr>
            <p:extLst>
              <p:ext uri="{D42A27DB-BD31-4B8C-83A1-F6EECF244321}">
                <p14:modId xmlns:p14="http://schemas.microsoft.com/office/powerpoint/2010/main" val="325618411"/>
              </p:ext>
            </p:extLst>
          </p:nvPr>
        </p:nvGraphicFramePr>
        <p:xfrm>
          <a:off x="493138" y="1108403"/>
          <a:ext cx="5303520" cy="28296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1292369188"/>
              </p:ext>
            </p:extLst>
          </p:nvPr>
        </p:nvGraphicFramePr>
        <p:xfrm>
          <a:off x="6135682" y="1108403"/>
          <a:ext cx="5303520" cy="2829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a:graphicFrameLocks/>
          </p:cNvGraphicFramePr>
          <p:nvPr>
            <p:extLst>
              <p:ext uri="{D42A27DB-BD31-4B8C-83A1-F6EECF244321}">
                <p14:modId xmlns:p14="http://schemas.microsoft.com/office/powerpoint/2010/main" val="4269684721"/>
              </p:ext>
            </p:extLst>
          </p:nvPr>
        </p:nvGraphicFramePr>
        <p:xfrm>
          <a:off x="493138" y="4078557"/>
          <a:ext cx="5303520" cy="28296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2276300304"/>
              </p:ext>
            </p:extLst>
          </p:nvPr>
        </p:nvGraphicFramePr>
        <p:xfrm>
          <a:off x="6135682" y="4124952"/>
          <a:ext cx="5303520" cy="2829645"/>
        </p:xfrm>
        <a:graphic>
          <a:graphicData uri="http://schemas.openxmlformats.org/drawingml/2006/chart">
            <c:chart xmlns:c="http://schemas.openxmlformats.org/drawingml/2006/chart" xmlns:r="http://schemas.openxmlformats.org/officeDocument/2006/relationships" r:id="rId6"/>
          </a:graphicData>
        </a:graphic>
      </p:graphicFrame>
      <p:sp>
        <p:nvSpPr>
          <p:cNvPr id="21" name="Rectangle 20"/>
          <p:cNvSpPr/>
          <p:nvPr/>
        </p:nvSpPr>
        <p:spPr>
          <a:xfrm>
            <a:off x="964998" y="76718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Residential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04828"/>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Commercial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297079"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Industrial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6944505" y="383279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Total</a:t>
            </a:r>
            <a:endParaRPr lang="en-US" sz="1600" b="1" u="sng"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40851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2) </a:t>
            </a:r>
            <a:r>
              <a:rPr lang="en-US" sz="2400" dirty="0">
                <a:solidFill>
                  <a:srgbClr val="002060"/>
                </a:solidFill>
                <a:latin typeface="Arial" panose="020B0604020202020204" pitchFamily="34" charset="0"/>
                <a:cs typeface="Arial" panose="020B0604020202020204" pitchFamily="34" charset="0"/>
              </a:rPr>
              <a:t>Meeting electricity demand 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326643" y="1327776"/>
            <a:ext cx="3564341" cy="5313872"/>
          </a:xfrm>
          <a:prstGeom prst="rect">
            <a:avLst/>
          </a:prstGeom>
        </p:spPr>
      </p:pic>
      <p:sp>
        <p:nvSpPr>
          <p:cNvPr id="14" name="Rectangle 13"/>
          <p:cNvSpPr/>
          <p:nvPr/>
        </p:nvSpPr>
        <p:spPr>
          <a:xfrm>
            <a:off x="326643" y="88800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Costs, area, capacity, and VRE Mix</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5" name="Chart 14"/>
          <p:cNvGraphicFramePr>
            <a:graphicFrameLocks/>
          </p:cNvGraphicFramePr>
          <p:nvPr>
            <p:extLst>
              <p:ext uri="{D42A27DB-BD31-4B8C-83A1-F6EECF244321}">
                <p14:modId xmlns:p14="http://schemas.microsoft.com/office/powerpoint/2010/main" val="934512903"/>
              </p:ext>
            </p:extLst>
          </p:nvPr>
        </p:nvGraphicFramePr>
        <p:xfrm>
          <a:off x="6098241" y="1041359"/>
          <a:ext cx="4569759" cy="2689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1169869343"/>
              </p:ext>
            </p:extLst>
          </p:nvPr>
        </p:nvGraphicFramePr>
        <p:xfrm>
          <a:off x="6339254" y="3884129"/>
          <a:ext cx="4572000" cy="2689412"/>
        </p:xfrm>
        <a:graphic>
          <a:graphicData uri="http://schemas.openxmlformats.org/drawingml/2006/chart">
            <c:chart xmlns:c="http://schemas.openxmlformats.org/drawingml/2006/chart" xmlns:r="http://schemas.openxmlformats.org/officeDocument/2006/relationships" r:id="rId5"/>
          </a:graphicData>
        </a:graphic>
      </p:graphicFrame>
      <p:sp>
        <p:nvSpPr>
          <p:cNvPr id="17" name="Rectangle 16"/>
          <p:cNvSpPr/>
          <p:nvPr/>
        </p:nvSpPr>
        <p:spPr>
          <a:xfrm>
            <a:off x="4530186" y="1925989"/>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Total System Cost</a:t>
            </a:r>
            <a:endParaRPr lang="en-US" sz="1600" b="1" u="sng" dirty="0">
              <a:solidFill>
                <a:schemeClr val="tx1"/>
              </a:solidFill>
              <a:latin typeface="Arial" panose="020B0604020202020204" pitchFamily="34" charset="0"/>
              <a:cs typeface="Arial" panose="020B0604020202020204" pitchFamily="34" charset="0"/>
            </a:endParaRPr>
          </a:p>
        </p:txBody>
      </p:sp>
      <p:sp>
        <p:nvSpPr>
          <p:cNvPr id="18" name="Rectangle 17"/>
          <p:cNvSpPr/>
          <p:nvPr/>
        </p:nvSpPr>
        <p:spPr>
          <a:xfrm>
            <a:off x="4530186" y="4994118"/>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Average Electricity Cost</a:t>
            </a:r>
            <a:endParaRPr lang="en-US" sz="1600" b="1" u="sng"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6096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654" y="1207698"/>
            <a:ext cx="10835938" cy="4969265"/>
          </a:xfrm>
        </p:spPr>
        <p:txBody>
          <a:bodyPr>
            <a:noAutofit/>
          </a:bodyPr>
          <a:lstStyle/>
          <a:p>
            <a:r>
              <a:rPr lang="en-US" sz="2000" dirty="0" smtClean="0"/>
              <a:t>Steps to run this scenario:</a:t>
            </a:r>
          </a:p>
          <a:p>
            <a:pPr marL="800100" lvl="1" indent="-342900">
              <a:buFont typeface="+mj-lt"/>
              <a:buAutoNum type="arabicParenR"/>
            </a:pPr>
            <a:r>
              <a:rPr lang="en-US" sz="1600" dirty="0" smtClean="0"/>
              <a:t>Open </a:t>
            </a:r>
            <a:r>
              <a:rPr lang="en-US" sz="1600" i="1" dirty="0" smtClean="0"/>
              <a:t>Microgrid_INPUT.xlsx.</a:t>
            </a:r>
          </a:p>
          <a:p>
            <a:pPr marL="800100" lvl="1" indent="-342900">
              <a:buFont typeface="+mj-lt"/>
              <a:buAutoNum type="arabicParenR"/>
            </a:pPr>
            <a:r>
              <a:rPr lang="en-US" sz="1600" dirty="0" smtClean="0"/>
              <a:t>Select </a:t>
            </a:r>
            <a:r>
              <a:rPr lang="en-US" sz="1600" i="1" dirty="0" smtClean="0"/>
              <a:t>TECH</a:t>
            </a:r>
            <a:r>
              <a:rPr lang="en-US" sz="1600" dirty="0" smtClean="0"/>
              <a:t> tab.</a:t>
            </a:r>
          </a:p>
          <a:p>
            <a:pPr marL="800100" lvl="1" indent="-342900">
              <a:buFont typeface="+mj-lt"/>
              <a:buAutoNum type="arabicParenR"/>
            </a:pPr>
            <a:r>
              <a:rPr lang="en-US" sz="1600" dirty="0" smtClean="0"/>
              <a:t>Change the input data highlighted below.</a:t>
            </a:r>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r>
              <a:rPr lang="en-US" sz="1600" dirty="0" smtClean="0"/>
              <a:t>Click Save and Run GAMS</a:t>
            </a:r>
            <a:endParaRPr lang="en-US" sz="1600" dirty="0"/>
          </a:p>
        </p:txBody>
      </p:sp>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3)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953950" y="2499277"/>
            <a:ext cx="7592579" cy="3268110"/>
          </a:xfrm>
          <a:prstGeom prst="rect">
            <a:avLst/>
          </a:prstGeom>
        </p:spPr>
      </p:pic>
      <p:sp>
        <p:nvSpPr>
          <p:cNvPr id="4" name="Oval 3"/>
          <p:cNvSpPr/>
          <p:nvPr/>
        </p:nvSpPr>
        <p:spPr>
          <a:xfrm>
            <a:off x="1751161" y="3122764"/>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25078" y="3295292"/>
            <a:ext cx="213126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back to 100 to indicate EV Units</a:t>
            </a:r>
            <a:endParaRPr lang="en-US" sz="1200" b="1" dirty="0">
              <a:solidFill>
                <a:srgbClr val="FF0000"/>
              </a:solidFill>
              <a:latin typeface="Arial" panose="020B0604020202020204" pitchFamily="34" charset="0"/>
              <a:cs typeface="Arial" panose="020B0604020202020204" pitchFamily="34" charset="0"/>
            </a:endParaRPr>
          </a:p>
        </p:txBody>
      </p:sp>
      <p:cxnSp>
        <p:nvCxnSpPr>
          <p:cNvPr id="12" name="Curved Connector 11"/>
          <p:cNvCxnSpPr/>
          <p:nvPr/>
        </p:nvCxnSpPr>
        <p:spPr>
          <a:xfrm rot="10800000">
            <a:off x="2139351" y="3165896"/>
            <a:ext cx="694533" cy="1293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6219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3)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964998" y="76718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Residential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04828"/>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Commercial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297079"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Industrial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6944505" y="383279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Total</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207830261"/>
              </p:ext>
            </p:extLst>
          </p:nvPr>
        </p:nvGraphicFramePr>
        <p:xfrm>
          <a:off x="636474" y="1119230"/>
          <a:ext cx="5303520" cy="28296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ext uri="{D42A27DB-BD31-4B8C-83A1-F6EECF244321}">
                <p14:modId xmlns:p14="http://schemas.microsoft.com/office/powerpoint/2010/main" val="2536745634"/>
              </p:ext>
            </p:extLst>
          </p:nvPr>
        </p:nvGraphicFramePr>
        <p:xfrm>
          <a:off x="6037838" y="1091654"/>
          <a:ext cx="5303520" cy="2829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3673872205"/>
              </p:ext>
            </p:extLst>
          </p:nvPr>
        </p:nvGraphicFramePr>
        <p:xfrm>
          <a:off x="562365" y="4124952"/>
          <a:ext cx="5303520" cy="28296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p:cNvGraphicFramePr>
            <a:graphicFrameLocks/>
          </p:cNvGraphicFramePr>
          <p:nvPr>
            <p:extLst>
              <p:ext uri="{D42A27DB-BD31-4B8C-83A1-F6EECF244321}">
                <p14:modId xmlns:p14="http://schemas.microsoft.com/office/powerpoint/2010/main" val="3389638205"/>
              </p:ext>
            </p:extLst>
          </p:nvPr>
        </p:nvGraphicFramePr>
        <p:xfrm>
          <a:off x="6103345" y="4124951"/>
          <a:ext cx="5303520" cy="282964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708164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3)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58</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1232416" y="784433"/>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Charging</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39332"/>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Discharging-Travel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331583"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State-Of-Charging</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3" name="Chart 12"/>
          <p:cNvGraphicFramePr>
            <a:graphicFrameLocks/>
          </p:cNvGraphicFramePr>
          <p:nvPr>
            <p:extLst>
              <p:ext uri="{D42A27DB-BD31-4B8C-83A1-F6EECF244321}">
                <p14:modId xmlns:p14="http://schemas.microsoft.com/office/powerpoint/2010/main" val="1486883474"/>
              </p:ext>
            </p:extLst>
          </p:nvPr>
        </p:nvGraphicFramePr>
        <p:xfrm>
          <a:off x="764333" y="4202120"/>
          <a:ext cx="4572000" cy="24933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4234863671"/>
              </p:ext>
            </p:extLst>
          </p:nvPr>
        </p:nvGraphicFramePr>
        <p:xfrm>
          <a:off x="860712" y="1150107"/>
          <a:ext cx="4572000" cy="24971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a:graphicFrameLocks/>
          </p:cNvGraphicFramePr>
          <p:nvPr>
            <p:extLst>
              <p:ext uri="{D42A27DB-BD31-4B8C-83A1-F6EECF244321}">
                <p14:modId xmlns:p14="http://schemas.microsoft.com/office/powerpoint/2010/main" val="3143465293"/>
              </p:ext>
            </p:extLst>
          </p:nvPr>
        </p:nvGraphicFramePr>
        <p:xfrm>
          <a:off x="6214665" y="1172600"/>
          <a:ext cx="4572000" cy="24991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1711389910"/>
              </p:ext>
            </p:extLst>
          </p:nvPr>
        </p:nvGraphicFramePr>
        <p:xfrm>
          <a:off x="6148924" y="4202120"/>
          <a:ext cx="4572000" cy="2493373"/>
        </p:xfrm>
        <a:graphic>
          <a:graphicData uri="http://schemas.openxmlformats.org/drawingml/2006/chart">
            <c:chart xmlns:c="http://schemas.openxmlformats.org/drawingml/2006/chart" xmlns:r="http://schemas.openxmlformats.org/officeDocument/2006/relationships" r:id="rId6"/>
          </a:graphicData>
        </a:graphic>
      </p:graphicFrame>
      <p:sp>
        <p:nvSpPr>
          <p:cNvPr id="25" name="Rectangle 24"/>
          <p:cNvSpPr/>
          <p:nvPr/>
        </p:nvSpPr>
        <p:spPr>
          <a:xfrm>
            <a:off x="6933851" y="384082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Discharging-V2G</a:t>
            </a:r>
            <a:endParaRPr lang="en-US" sz="1600" b="1" u="sng"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781470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3)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grid and solar PV</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59</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3"/>
          <a:srcRect r="1626"/>
          <a:stretch/>
        </p:blipFill>
        <p:spPr>
          <a:xfrm>
            <a:off x="592707" y="1194718"/>
            <a:ext cx="4307098" cy="5533295"/>
          </a:xfrm>
          <a:prstGeom prst="rect">
            <a:avLst/>
          </a:prstGeom>
        </p:spPr>
      </p:pic>
      <p:sp>
        <p:nvSpPr>
          <p:cNvPr id="11" name="Rectangle 10"/>
          <p:cNvSpPr/>
          <p:nvPr/>
        </p:nvSpPr>
        <p:spPr>
          <a:xfrm>
            <a:off x="861481" y="78500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Costs, area, capacity, and VRE Mix</a:t>
            </a:r>
            <a:endParaRPr lang="en-US" sz="1600" b="1" u="sng"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5289310" y="1901987"/>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Total System Cost</a:t>
            </a:r>
            <a:endParaRPr lang="en-US" sz="1600" b="1" u="sng"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5289310" y="4970116"/>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Average Electricity Cost</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5" name="Chart 14"/>
          <p:cNvGraphicFramePr>
            <a:graphicFrameLocks/>
          </p:cNvGraphicFramePr>
          <p:nvPr>
            <p:extLst>
              <p:ext uri="{D42A27DB-BD31-4B8C-83A1-F6EECF244321}">
                <p14:modId xmlns:p14="http://schemas.microsoft.com/office/powerpoint/2010/main" val="3549826227"/>
              </p:ext>
            </p:extLst>
          </p:nvPr>
        </p:nvGraphicFramePr>
        <p:xfrm>
          <a:off x="6791864" y="1091721"/>
          <a:ext cx="4569759" cy="2689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1620158382"/>
              </p:ext>
            </p:extLst>
          </p:nvPr>
        </p:nvGraphicFramePr>
        <p:xfrm>
          <a:off x="6857365" y="3817133"/>
          <a:ext cx="4572000" cy="26894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0872870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348;p12">
            <a:extLst>
              <a:ext uri="{FF2B5EF4-FFF2-40B4-BE49-F238E27FC236}">
                <a16:creationId xmlns:a16="http://schemas.microsoft.com/office/drawing/2014/main" id="{E0C9F16E-D1F1-41AF-BA8F-CE00E355283A}"/>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Solar PV Components</a:t>
            </a:r>
            <a:endParaRPr sz="2800" b="1" dirty="0">
              <a:solidFill>
                <a:schemeClr val="dk1"/>
              </a:solidFill>
              <a:latin typeface="Arial"/>
              <a:ea typeface="Arial"/>
              <a:cs typeface="Arial"/>
              <a:sym typeface="Arial"/>
            </a:endParaRPr>
          </a:p>
        </p:txBody>
      </p:sp>
      <p:grpSp>
        <p:nvGrpSpPr>
          <p:cNvPr id="5" name="Google Shape;349;p12">
            <a:extLst>
              <a:ext uri="{FF2B5EF4-FFF2-40B4-BE49-F238E27FC236}">
                <a16:creationId xmlns:a16="http://schemas.microsoft.com/office/drawing/2014/main" id="{B3E26ADD-BC71-425E-8C10-8AF06B291B4E}"/>
              </a:ext>
            </a:extLst>
          </p:cNvPr>
          <p:cNvGrpSpPr/>
          <p:nvPr/>
        </p:nvGrpSpPr>
        <p:grpSpPr>
          <a:xfrm>
            <a:off x="839041" y="2480146"/>
            <a:ext cx="10513916" cy="3042294"/>
            <a:chOff x="841" y="654521"/>
            <a:chExt cx="10513916" cy="3042294"/>
          </a:xfrm>
        </p:grpSpPr>
        <p:sp>
          <p:nvSpPr>
            <p:cNvPr id="8" name="Google Shape;350;p12">
              <a:extLst>
                <a:ext uri="{FF2B5EF4-FFF2-40B4-BE49-F238E27FC236}">
                  <a16:creationId xmlns:a16="http://schemas.microsoft.com/office/drawing/2014/main" id="{B9D638B5-B44C-4095-B83E-6784ADDF0835}"/>
                </a:ext>
              </a:extLst>
            </p:cNvPr>
            <p:cNvSpPr/>
            <p:nvPr/>
          </p:nvSpPr>
          <p:spPr>
            <a:xfrm>
              <a:off x="497863" y="781668"/>
              <a:ext cx="535253" cy="53525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1;p12">
              <a:extLst>
                <a:ext uri="{FF2B5EF4-FFF2-40B4-BE49-F238E27FC236}">
                  <a16:creationId xmlns:a16="http://schemas.microsoft.com/office/drawing/2014/main" id="{B4F87608-5AD9-4C15-A528-2068E8507BB4}"/>
                </a:ext>
              </a:extLst>
            </p:cNvPr>
            <p:cNvSpPr/>
            <p:nvPr/>
          </p:nvSpPr>
          <p:spPr>
            <a:xfrm>
              <a:off x="841" y="1436806"/>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2;p12">
              <a:extLst>
                <a:ext uri="{FF2B5EF4-FFF2-40B4-BE49-F238E27FC236}">
                  <a16:creationId xmlns:a16="http://schemas.microsoft.com/office/drawing/2014/main" id="{A38BA2C7-0F3A-4444-A2A2-A43114ED295E}"/>
                </a:ext>
              </a:extLst>
            </p:cNvPr>
            <p:cNvSpPr txBox="1"/>
            <p:nvPr/>
          </p:nvSpPr>
          <p:spPr>
            <a:xfrm>
              <a:off x="841" y="1436806"/>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Inverter</a:t>
              </a:r>
              <a:endParaRPr sz="1600">
                <a:solidFill>
                  <a:schemeClr val="dk1"/>
                </a:solidFill>
                <a:latin typeface="Calibri"/>
                <a:ea typeface="Calibri"/>
                <a:cs typeface="Calibri"/>
                <a:sym typeface="Calibri"/>
              </a:endParaRPr>
            </a:p>
          </p:txBody>
        </p:sp>
        <p:sp>
          <p:nvSpPr>
            <p:cNvPr id="11" name="Google Shape;353;p12">
              <a:extLst>
                <a:ext uri="{FF2B5EF4-FFF2-40B4-BE49-F238E27FC236}">
                  <a16:creationId xmlns:a16="http://schemas.microsoft.com/office/drawing/2014/main" id="{6663A5CB-89D1-4CB1-8602-4607DC4A3609}"/>
                </a:ext>
              </a:extLst>
            </p:cNvPr>
            <p:cNvSpPr/>
            <p:nvPr/>
          </p:nvSpPr>
          <p:spPr>
            <a:xfrm>
              <a:off x="841" y="1994367"/>
              <a:ext cx="1529296" cy="15753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p12">
              <a:extLst>
                <a:ext uri="{FF2B5EF4-FFF2-40B4-BE49-F238E27FC236}">
                  <a16:creationId xmlns:a16="http://schemas.microsoft.com/office/drawing/2014/main" id="{E248597E-D3F6-4B9A-AF34-BEA8883645EA}"/>
                </a:ext>
              </a:extLst>
            </p:cNvPr>
            <p:cNvSpPr txBox="1"/>
            <p:nvPr/>
          </p:nvSpPr>
          <p:spPr>
            <a:xfrm>
              <a:off x="841" y="1994367"/>
              <a:ext cx="1529296" cy="157530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Converts DC power from solar array to AC for use in your home</a:t>
              </a:r>
              <a:endParaRPr/>
            </a:p>
          </p:txBody>
        </p:sp>
        <p:sp>
          <p:nvSpPr>
            <p:cNvPr id="13" name="Google Shape;355;p12">
              <a:extLst>
                <a:ext uri="{FF2B5EF4-FFF2-40B4-BE49-F238E27FC236}">
                  <a16:creationId xmlns:a16="http://schemas.microsoft.com/office/drawing/2014/main" id="{BEC1CB6C-4A4D-46B3-BB7F-2CBF7F5736B8}"/>
                </a:ext>
              </a:extLst>
            </p:cNvPr>
            <p:cNvSpPr/>
            <p:nvPr/>
          </p:nvSpPr>
          <p:spPr>
            <a:xfrm>
              <a:off x="2294787" y="781668"/>
              <a:ext cx="535253" cy="53525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p12">
              <a:extLst>
                <a:ext uri="{FF2B5EF4-FFF2-40B4-BE49-F238E27FC236}">
                  <a16:creationId xmlns:a16="http://schemas.microsoft.com/office/drawing/2014/main" id="{2D82F9F9-1BC0-4398-99A2-0EA9736EB472}"/>
                </a:ext>
              </a:extLst>
            </p:cNvPr>
            <p:cNvSpPr/>
            <p:nvPr/>
          </p:nvSpPr>
          <p:spPr>
            <a:xfrm>
              <a:off x="1797765" y="1436806"/>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p12">
              <a:extLst>
                <a:ext uri="{FF2B5EF4-FFF2-40B4-BE49-F238E27FC236}">
                  <a16:creationId xmlns:a16="http://schemas.microsoft.com/office/drawing/2014/main" id="{6D76E790-15D8-4BEA-B183-B9636BA559E8}"/>
                </a:ext>
              </a:extLst>
            </p:cNvPr>
            <p:cNvSpPr txBox="1"/>
            <p:nvPr/>
          </p:nvSpPr>
          <p:spPr>
            <a:xfrm>
              <a:off x="1797765" y="1436806"/>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Wiring</a:t>
              </a:r>
              <a:endParaRPr sz="1600">
                <a:solidFill>
                  <a:schemeClr val="dk1"/>
                </a:solidFill>
                <a:latin typeface="Calibri"/>
                <a:ea typeface="Calibri"/>
                <a:cs typeface="Calibri"/>
                <a:sym typeface="Calibri"/>
              </a:endParaRPr>
            </a:p>
          </p:txBody>
        </p:sp>
        <p:sp>
          <p:nvSpPr>
            <p:cNvPr id="16" name="Google Shape;358;p12">
              <a:extLst>
                <a:ext uri="{FF2B5EF4-FFF2-40B4-BE49-F238E27FC236}">
                  <a16:creationId xmlns:a16="http://schemas.microsoft.com/office/drawing/2014/main" id="{64CDF65F-7575-4D0C-AAD4-1AC1B04DFFFF}"/>
                </a:ext>
              </a:extLst>
            </p:cNvPr>
            <p:cNvSpPr/>
            <p:nvPr/>
          </p:nvSpPr>
          <p:spPr>
            <a:xfrm>
              <a:off x="1797765" y="1994367"/>
              <a:ext cx="1529296" cy="15753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9;p12">
              <a:extLst>
                <a:ext uri="{FF2B5EF4-FFF2-40B4-BE49-F238E27FC236}">
                  <a16:creationId xmlns:a16="http://schemas.microsoft.com/office/drawing/2014/main" id="{AF7D49C3-4102-4516-B266-588B7F019014}"/>
                </a:ext>
              </a:extLst>
            </p:cNvPr>
            <p:cNvSpPr txBox="1"/>
            <p:nvPr/>
          </p:nvSpPr>
          <p:spPr>
            <a:xfrm>
              <a:off x="1797765" y="1994367"/>
              <a:ext cx="1529296" cy="1575302"/>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Connects the system components</a:t>
              </a:r>
              <a:endParaRPr/>
            </a:p>
          </p:txBody>
        </p:sp>
        <p:sp>
          <p:nvSpPr>
            <p:cNvPr id="18" name="Google Shape;360;p12">
              <a:extLst>
                <a:ext uri="{FF2B5EF4-FFF2-40B4-BE49-F238E27FC236}">
                  <a16:creationId xmlns:a16="http://schemas.microsoft.com/office/drawing/2014/main" id="{B90B3FB1-22F6-4B7C-AD2E-85D623BB04C0}"/>
                </a:ext>
              </a:extLst>
            </p:cNvPr>
            <p:cNvSpPr/>
            <p:nvPr/>
          </p:nvSpPr>
          <p:spPr>
            <a:xfrm>
              <a:off x="4091711" y="654521"/>
              <a:ext cx="535253" cy="53525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p12">
              <a:extLst>
                <a:ext uri="{FF2B5EF4-FFF2-40B4-BE49-F238E27FC236}">
                  <a16:creationId xmlns:a16="http://schemas.microsoft.com/office/drawing/2014/main" id="{8D053267-CBF0-4F1A-A3D2-1F3D91C7FFF7}"/>
                </a:ext>
              </a:extLst>
            </p:cNvPr>
            <p:cNvSpPr/>
            <p:nvPr/>
          </p:nvSpPr>
          <p:spPr>
            <a:xfrm>
              <a:off x="3594689" y="1320594"/>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p12">
              <a:extLst>
                <a:ext uri="{FF2B5EF4-FFF2-40B4-BE49-F238E27FC236}">
                  <a16:creationId xmlns:a16="http://schemas.microsoft.com/office/drawing/2014/main" id="{B7F04D11-2412-4302-8706-0FF5460939F8}"/>
                </a:ext>
              </a:extLst>
            </p:cNvPr>
            <p:cNvSpPr txBox="1"/>
            <p:nvPr/>
          </p:nvSpPr>
          <p:spPr>
            <a:xfrm>
              <a:off x="3594689" y="1320594"/>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Batteries</a:t>
              </a:r>
              <a:endParaRPr sz="1600">
                <a:solidFill>
                  <a:schemeClr val="dk1"/>
                </a:solidFill>
                <a:latin typeface="Calibri"/>
                <a:ea typeface="Calibri"/>
                <a:cs typeface="Calibri"/>
                <a:sym typeface="Calibri"/>
              </a:endParaRPr>
            </a:p>
          </p:txBody>
        </p:sp>
        <p:sp>
          <p:nvSpPr>
            <p:cNvPr id="21" name="Google Shape;363;p12">
              <a:extLst>
                <a:ext uri="{FF2B5EF4-FFF2-40B4-BE49-F238E27FC236}">
                  <a16:creationId xmlns:a16="http://schemas.microsoft.com/office/drawing/2014/main" id="{655E25FB-8646-4236-867C-7BF5C9ABF601}"/>
                </a:ext>
              </a:extLst>
            </p:cNvPr>
            <p:cNvSpPr/>
            <p:nvPr/>
          </p:nvSpPr>
          <p:spPr>
            <a:xfrm>
              <a:off x="3594689" y="1883240"/>
              <a:ext cx="1529296" cy="1813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4;p12">
              <a:extLst>
                <a:ext uri="{FF2B5EF4-FFF2-40B4-BE49-F238E27FC236}">
                  <a16:creationId xmlns:a16="http://schemas.microsoft.com/office/drawing/2014/main" id="{3F301062-1D3B-4C6B-94BB-B117C663FF76}"/>
                </a:ext>
              </a:extLst>
            </p:cNvPr>
            <p:cNvSpPr txBox="1"/>
            <p:nvPr/>
          </p:nvSpPr>
          <p:spPr>
            <a:xfrm>
              <a:off x="3594689" y="1883240"/>
              <a:ext cx="1529296" cy="18135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Used to store solar-produced electricity for nighttime or emergency use</a:t>
              </a:r>
              <a:endParaRPr/>
            </a:p>
            <a:p>
              <a:pPr marL="0" marR="0" lvl="0" indent="0" algn="ctr" rtl="0">
                <a:lnSpc>
                  <a:spcPct val="100000"/>
                </a:lnSpc>
                <a:spcBef>
                  <a:spcPts val="49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Mainly used for remote sites that aren’t tied into the electrical grid</a:t>
              </a:r>
              <a:endParaRPr/>
            </a:p>
          </p:txBody>
        </p:sp>
        <p:sp>
          <p:nvSpPr>
            <p:cNvPr id="23" name="Google Shape;365;p12">
              <a:extLst>
                <a:ext uri="{FF2B5EF4-FFF2-40B4-BE49-F238E27FC236}">
                  <a16:creationId xmlns:a16="http://schemas.microsoft.com/office/drawing/2014/main" id="{CD9AA709-5CF8-47A6-9BE7-125EBE640C24}"/>
                </a:ext>
              </a:extLst>
            </p:cNvPr>
            <p:cNvSpPr/>
            <p:nvPr/>
          </p:nvSpPr>
          <p:spPr>
            <a:xfrm>
              <a:off x="5888634" y="654521"/>
              <a:ext cx="535253" cy="53525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6;p12">
              <a:extLst>
                <a:ext uri="{FF2B5EF4-FFF2-40B4-BE49-F238E27FC236}">
                  <a16:creationId xmlns:a16="http://schemas.microsoft.com/office/drawing/2014/main" id="{BB4A90BF-B401-4F82-8253-7C06316DE364}"/>
                </a:ext>
              </a:extLst>
            </p:cNvPr>
            <p:cNvSpPr/>
            <p:nvPr/>
          </p:nvSpPr>
          <p:spPr>
            <a:xfrm>
              <a:off x="5391613" y="1320594"/>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7;p12">
              <a:extLst>
                <a:ext uri="{FF2B5EF4-FFF2-40B4-BE49-F238E27FC236}">
                  <a16:creationId xmlns:a16="http://schemas.microsoft.com/office/drawing/2014/main" id="{86C643D1-7FAB-48B1-9C27-9A6C8012F8A3}"/>
                </a:ext>
              </a:extLst>
            </p:cNvPr>
            <p:cNvSpPr txBox="1"/>
            <p:nvPr/>
          </p:nvSpPr>
          <p:spPr>
            <a:xfrm>
              <a:off x="5391613" y="1320594"/>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Charge controller</a:t>
              </a:r>
              <a:endParaRPr sz="1600">
                <a:solidFill>
                  <a:schemeClr val="dk1"/>
                </a:solidFill>
                <a:latin typeface="Calibri"/>
                <a:ea typeface="Calibri"/>
                <a:cs typeface="Calibri"/>
                <a:sym typeface="Calibri"/>
              </a:endParaRPr>
            </a:p>
          </p:txBody>
        </p:sp>
        <p:sp>
          <p:nvSpPr>
            <p:cNvPr id="26" name="Google Shape;368;p12">
              <a:extLst>
                <a:ext uri="{FF2B5EF4-FFF2-40B4-BE49-F238E27FC236}">
                  <a16:creationId xmlns:a16="http://schemas.microsoft.com/office/drawing/2014/main" id="{6FA90E55-4DAB-4281-89F4-80D2780B8987}"/>
                </a:ext>
              </a:extLst>
            </p:cNvPr>
            <p:cNvSpPr/>
            <p:nvPr/>
          </p:nvSpPr>
          <p:spPr>
            <a:xfrm>
              <a:off x="5391613" y="1883240"/>
              <a:ext cx="1529296" cy="1813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9;p12">
              <a:extLst>
                <a:ext uri="{FF2B5EF4-FFF2-40B4-BE49-F238E27FC236}">
                  <a16:creationId xmlns:a16="http://schemas.microsoft.com/office/drawing/2014/main" id="{A0604AD7-1F96-47F1-8C0F-D925E93F472B}"/>
                </a:ext>
              </a:extLst>
            </p:cNvPr>
            <p:cNvSpPr txBox="1"/>
            <p:nvPr/>
          </p:nvSpPr>
          <p:spPr>
            <a:xfrm>
              <a:off x="5391613" y="1883240"/>
              <a:ext cx="1529296" cy="18135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Prevents batteries from being over charged</a:t>
              </a:r>
              <a:endParaRPr/>
            </a:p>
          </p:txBody>
        </p:sp>
        <p:sp>
          <p:nvSpPr>
            <p:cNvPr id="28" name="Google Shape;370;p12">
              <a:extLst>
                <a:ext uri="{FF2B5EF4-FFF2-40B4-BE49-F238E27FC236}">
                  <a16:creationId xmlns:a16="http://schemas.microsoft.com/office/drawing/2014/main" id="{26768EC1-8B0D-46EF-86B1-BC90D8557814}"/>
                </a:ext>
              </a:extLst>
            </p:cNvPr>
            <p:cNvSpPr/>
            <p:nvPr/>
          </p:nvSpPr>
          <p:spPr>
            <a:xfrm>
              <a:off x="7685558" y="654521"/>
              <a:ext cx="535253" cy="535253"/>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1;p12">
              <a:extLst>
                <a:ext uri="{FF2B5EF4-FFF2-40B4-BE49-F238E27FC236}">
                  <a16:creationId xmlns:a16="http://schemas.microsoft.com/office/drawing/2014/main" id="{CED4D593-2490-41F1-AFAF-EAA832A90445}"/>
                </a:ext>
              </a:extLst>
            </p:cNvPr>
            <p:cNvSpPr/>
            <p:nvPr/>
          </p:nvSpPr>
          <p:spPr>
            <a:xfrm>
              <a:off x="7188537" y="1320594"/>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2;p12">
              <a:extLst>
                <a:ext uri="{FF2B5EF4-FFF2-40B4-BE49-F238E27FC236}">
                  <a16:creationId xmlns:a16="http://schemas.microsoft.com/office/drawing/2014/main" id="{13964BB2-D6A4-4EF2-BD7C-9944FFF355F6}"/>
                </a:ext>
              </a:extLst>
            </p:cNvPr>
            <p:cNvSpPr txBox="1"/>
            <p:nvPr/>
          </p:nvSpPr>
          <p:spPr>
            <a:xfrm>
              <a:off x="7188537" y="1320594"/>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Disconnect switches</a:t>
              </a:r>
              <a:endParaRPr sz="1600">
                <a:solidFill>
                  <a:schemeClr val="dk1"/>
                </a:solidFill>
                <a:latin typeface="Calibri"/>
                <a:ea typeface="Calibri"/>
                <a:cs typeface="Calibri"/>
                <a:sym typeface="Calibri"/>
              </a:endParaRPr>
            </a:p>
          </p:txBody>
        </p:sp>
        <p:sp>
          <p:nvSpPr>
            <p:cNvPr id="31" name="Google Shape;373;p12">
              <a:extLst>
                <a:ext uri="{FF2B5EF4-FFF2-40B4-BE49-F238E27FC236}">
                  <a16:creationId xmlns:a16="http://schemas.microsoft.com/office/drawing/2014/main" id="{CE1ACD6B-A00F-476B-BCCF-DA8541012386}"/>
                </a:ext>
              </a:extLst>
            </p:cNvPr>
            <p:cNvSpPr/>
            <p:nvPr/>
          </p:nvSpPr>
          <p:spPr>
            <a:xfrm>
              <a:off x="7188537" y="1883240"/>
              <a:ext cx="1529296" cy="1813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4;p12">
              <a:extLst>
                <a:ext uri="{FF2B5EF4-FFF2-40B4-BE49-F238E27FC236}">
                  <a16:creationId xmlns:a16="http://schemas.microsoft.com/office/drawing/2014/main" id="{470BA17C-781F-4C74-8BB4-B1FE397B282D}"/>
                </a:ext>
              </a:extLst>
            </p:cNvPr>
            <p:cNvSpPr txBox="1"/>
            <p:nvPr/>
          </p:nvSpPr>
          <p:spPr>
            <a:xfrm>
              <a:off x="7188537" y="1883240"/>
              <a:ext cx="1529296" cy="18135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Allows power from a PV system to be turned off</a:t>
              </a:r>
              <a:endParaRPr/>
            </a:p>
          </p:txBody>
        </p:sp>
        <p:sp>
          <p:nvSpPr>
            <p:cNvPr id="33" name="Google Shape;375;p12">
              <a:extLst>
                <a:ext uri="{FF2B5EF4-FFF2-40B4-BE49-F238E27FC236}">
                  <a16:creationId xmlns:a16="http://schemas.microsoft.com/office/drawing/2014/main" id="{7A03580A-BAC5-472E-9674-3EDF99495C6C}"/>
                </a:ext>
              </a:extLst>
            </p:cNvPr>
            <p:cNvSpPr/>
            <p:nvPr/>
          </p:nvSpPr>
          <p:spPr>
            <a:xfrm>
              <a:off x="9482482" y="654521"/>
              <a:ext cx="535253" cy="535253"/>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6;p12">
              <a:extLst>
                <a:ext uri="{FF2B5EF4-FFF2-40B4-BE49-F238E27FC236}">
                  <a16:creationId xmlns:a16="http://schemas.microsoft.com/office/drawing/2014/main" id="{F3DEBBDB-482F-4886-83CE-D26E9144F900}"/>
                </a:ext>
              </a:extLst>
            </p:cNvPr>
            <p:cNvSpPr/>
            <p:nvPr/>
          </p:nvSpPr>
          <p:spPr>
            <a:xfrm>
              <a:off x="8985461" y="1320594"/>
              <a:ext cx="1529296" cy="50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7;p12">
              <a:extLst>
                <a:ext uri="{FF2B5EF4-FFF2-40B4-BE49-F238E27FC236}">
                  <a16:creationId xmlns:a16="http://schemas.microsoft.com/office/drawing/2014/main" id="{60323BE5-5E26-4CAA-9862-3DC85CE9E35C}"/>
                </a:ext>
              </a:extLst>
            </p:cNvPr>
            <p:cNvSpPr txBox="1"/>
            <p:nvPr/>
          </p:nvSpPr>
          <p:spPr>
            <a:xfrm>
              <a:off x="8985461" y="1320594"/>
              <a:ext cx="1529296" cy="5018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1">
                  <a:solidFill>
                    <a:schemeClr val="dk1"/>
                  </a:solidFill>
                  <a:latin typeface="Calibri"/>
                  <a:ea typeface="Calibri"/>
                  <a:cs typeface="Calibri"/>
                  <a:sym typeface="Calibri"/>
                </a:rPr>
                <a:t>Electrical meter</a:t>
              </a:r>
              <a:endParaRPr sz="1600">
                <a:solidFill>
                  <a:schemeClr val="dk1"/>
                </a:solidFill>
                <a:latin typeface="Calibri"/>
                <a:ea typeface="Calibri"/>
                <a:cs typeface="Calibri"/>
                <a:sym typeface="Calibri"/>
              </a:endParaRPr>
            </a:p>
          </p:txBody>
        </p:sp>
        <p:sp>
          <p:nvSpPr>
            <p:cNvPr id="36" name="Google Shape;378;p12">
              <a:extLst>
                <a:ext uri="{FF2B5EF4-FFF2-40B4-BE49-F238E27FC236}">
                  <a16:creationId xmlns:a16="http://schemas.microsoft.com/office/drawing/2014/main" id="{09C47C09-2D09-4AA9-B01D-C79F60C4C69D}"/>
                </a:ext>
              </a:extLst>
            </p:cNvPr>
            <p:cNvSpPr/>
            <p:nvPr/>
          </p:nvSpPr>
          <p:spPr>
            <a:xfrm>
              <a:off x="8985461" y="1883240"/>
              <a:ext cx="1529296" cy="18135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9;p12">
              <a:extLst>
                <a:ext uri="{FF2B5EF4-FFF2-40B4-BE49-F238E27FC236}">
                  <a16:creationId xmlns:a16="http://schemas.microsoft.com/office/drawing/2014/main" id="{03C390DD-1F75-473F-B4C4-03CDCDB51B75}"/>
                </a:ext>
              </a:extLst>
            </p:cNvPr>
            <p:cNvSpPr txBox="1"/>
            <p:nvPr/>
          </p:nvSpPr>
          <p:spPr>
            <a:xfrm>
              <a:off x="8985461" y="1883240"/>
              <a:ext cx="1529296" cy="181357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Measures electrical production and use</a:t>
              </a:r>
              <a:endParaRPr/>
            </a:p>
            <a:p>
              <a:pPr marL="0" marR="0" lvl="0" indent="0" algn="ctr" rtl="0">
                <a:lnSpc>
                  <a:spcPct val="100000"/>
                </a:lnSpc>
                <a:spcBef>
                  <a:spcPts val="490"/>
                </a:spcBef>
                <a:spcAft>
                  <a:spcPts val="0"/>
                </a:spcAft>
                <a:buClr>
                  <a:schemeClr val="dk1"/>
                </a:buClr>
                <a:buSzPts val="1400"/>
                <a:buFont typeface="Calibri"/>
                <a:buNone/>
              </a:pPr>
              <a:r>
                <a:rPr lang="en-US" sz="1400">
                  <a:solidFill>
                    <a:schemeClr val="dk1"/>
                  </a:solidFill>
                  <a:latin typeface="Calibri"/>
                  <a:ea typeface="Calibri"/>
                  <a:cs typeface="Calibri"/>
                  <a:sym typeface="Calibri"/>
                </a:rPr>
                <a:t>Often runs backward if system is attached to the electrical grid</a:t>
              </a:r>
              <a:endParaRPr/>
            </a:p>
          </p:txBody>
        </p:sp>
      </p:grpSp>
    </p:spTree>
    <p:extLst>
      <p:ext uri="{BB962C8B-B14F-4D97-AF65-F5344CB8AC3E}">
        <p14:creationId xmlns:p14="http://schemas.microsoft.com/office/powerpoint/2010/main" val="27852772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22578" y="2415396"/>
            <a:ext cx="7437352" cy="3597664"/>
          </a:xfrm>
          <a:prstGeom prst="rect">
            <a:avLst/>
          </a:prstGeom>
        </p:spPr>
      </p:pic>
      <p:sp>
        <p:nvSpPr>
          <p:cNvPr id="2" name="Content Placeholder 1"/>
          <p:cNvSpPr>
            <a:spLocks noGrp="1"/>
          </p:cNvSpPr>
          <p:nvPr>
            <p:ph idx="1"/>
          </p:nvPr>
        </p:nvSpPr>
        <p:spPr>
          <a:xfrm>
            <a:off x="395654" y="1207698"/>
            <a:ext cx="10835938" cy="4969265"/>
          </a:xfrm>
        </p:spPr>
        <p:txBody>
          <a:bodyPr>
            <a:noAutofit/>
          </a:bodyPr>
          <a:lstStyle/>
          <a:p>
            <a:r>
              <a:rPr lang="en-US" sz="2000" dirty="0" smtClean="0"/>
              <a:t>Steps to run this scenario:</a:t>
            </a:r>
          </a:p>
          <a:p>
            <a:pPr marL="800100" lvl="1" indent="-342900">
              <a:buFont typeface="+mj-lt"/>
              <a:buAutoNum type="arabicParenR"/>
            </a:pPr>
            <a:r>
              <a:rPr lang="en-US" sz="1600" dirty="0" smtClean="0"/>
              <a:t>Open </a:t>
            </a:r>
            <a:r>
              <a:rPr lang="en-US" sz="1600" i="1" dirty="0" smtClean="0"/>
              <a:t>Microgrid_INPUT.xlsx.</a:t>
            </a:r>
          </a:p>
          <a:p>
            <a:pPr marL="800100" lvl="1" indent="-342900">
              <a:buFont typeface="+mj-lt"/>
              <a:buAutoNum type="arabicParenR"/>
            </a:pPr>
            <a:r>
              <a:rPr lang="en-US" sz="1600" dirty="0" smtClean="0"/>
              <a:t>Select </a:t>
            </a:r>
            <a:r>
              <a:rPr lang="en-US" sz="1600" i="1" dirty="0" smtClean="0"/>
              <a:t>TECH</a:t>
            </a:r>
            <a:r>
              <a:rPr lang="en-US" sz="1600" dirty="0" smtClean="0"/>
              <a:t> tab.</a:t>
            </a:r>
          </a:p>
          <a:p>
            <a:pPr marL="800100" lvl="1" indent="-342900">
              <a:buFont typeface="+mj-lt"/>
              <a:buAutoNum type="arabicParenR"/>
            </a:pPr>
            <a:r>
              <a:rPr lang="en-US" sz="1600" dirty="0" smtClean="0"/>
              <a:t>Change the input data highlighted below.</a:t>
            </a:r>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r>
              <a:rPr lang="en-US" sz="1600" dirty="0" smtClean="0"/>
              <a:t>Click Save and Run GAMS</a:t>
            </a:r>
            <a:endParaRPr lang="en-US" sz="1600" dirty="0"/>
          </a:p>
        </p:txBody>
      </p:sp>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4)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60</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Oval 3"/>
          <p:cNvSpPr/>
          <p:nvPr/>
        </p:nvSpPr>
        <p:spPr>
          <a:xfrm>
            <a:off x="7565365" y="5201730"/>
            <a:ext cx="388189" cy="1725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39282" y="5374258"/>
            <a:ext cx="213126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back to 1 to allow V2G</a:t>
            </a:r>
            <a:endParaRPr lang="en-US" sz="1200" b="1" dirty="0">
              <a:solidFill>
                <a:srgbClr val="FF0000"/>
              </a:solidFill>
              <a:latin typeface="Arial" panose="020B0604020202020204" pitchFamily="34" charset="0"/>
              <a:cs typeface="Arial" panose="020B0604020202020204" pitchFamily="34" charset="0"/>
            </a:endParaRPr>
          </a:p>
        </p:txBody>
      </p:sp>
      <p:cxnSp>
        <p:nvCxnSpPr>
          <p:cNvPr id="12" name="Curved Connector 11"/>
          <p:cNvCxnSpPr/>
          <p:nvPr/>
        </p:nvCxnSpPr>
        <p:spPr>
          <a:xfrm rot="10800000">
            <a:off x="7953555" y="5244862"/>
            <a:ext cx="694533" cy="12939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89273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4)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61</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964998" y="76718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Residential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39332"/>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Commercial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297079"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Industrial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6944505" y="383279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Total</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3" name="Chart 12"/>
          <p:cNvGraphicFramePr>
            <a:graphicFrameLocks/>
          </p:cNvGraphicFramePr>
          <p:nvPr>
            <p:extLst>
              <p:ext uri="{D42A27DB-BD31-4B8C-83A1-F6EECF244321}">
                <p14:modId xmlns:p14="http://schemas.microsoft.com/office/powerpoint/2010/main" val="1876707463"/>
              </p:ext>
            </p:extLst>
          </p:nvPr>
        </p:nvGraphicFramePr>
        <p:xfrm>
          <a:off x="395654" y="989549"/>
          <a:ext cx="5303520" cy="28296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2850762569"/>
              </p:ext>
            </p:extLst>
          </p:nvPr>
        </p:nvGraphicFramePr>
        <p:xfrm>
          <a:off x="6137031" y="1003146"/>
          <a:ext cx="5303520" cy="2829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p:cNvGraphicFramePr>
            <a:graphicFrameLocks/>
          </p:cNvGraphicFramePr>
          <p:nvPr>
            <p:extLst>
              <p:ext uri="{D42A27DB-BD31-4B8C-83A1-F6EECF244321}">
                <p14:modId xmlns:p14="http://schemas.microsoft.com/office/powerpoint/2010/main" val="3206075553"/>
              </p:ext>
            </p:extLst>
          </p:nvPr>
        </p:nvGraphicFramePr>
        <p:xfrm>
          <a:off x="595541" y="4123161"/>
          <a:ext cx="5303520" cy="28296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429207118"/>
              </p:ext>
            </p:extLst>
          </p:nvPr>
        </p:nvGraphicFramePr>
        <p:xfrm>
          <a:off x="6319727" y="4120732"/>
          <a:ext cx="5303520" cy="282964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3464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4)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62</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1232416" y="784433"/>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Charging</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39332"/>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Discharging-Travel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331583"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State-Of-Charging</a:t>
            </a:r>
            <a:endParaRPr lang="en-US" sz="1600" b="1" u="sng" dirty="0">
              <a:solidFill>
                <a:schemeClr val="tx1"/>
              </a:solidFill>
              <a:latin typeface="Arial" panose="020B0604020202020204" pitchFamily="34" charset="0"/>
              <a:cs typeface="Arial" panose="020B0604020202020204" pitchFamily="34" charset="0"/>
            </a:endParaRPr>
          </a:p>
        </p:txBody>
      </p:sp>
      <p:sp>
        <p:nvSpPr>
          <p:cNvPr id="25" name="Rectangle 24"/>
          <p:cNvSpPr/>
          <p:nvPr/>
        </p:nvSpPr>
        <p:spPr>
          <a:xfrm>
            <a:off x="6933851" y="384082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Discharging-V2G</a:t>
            </a:r>
            <a:endParaRPr lang="en-US" sz="1600" b="1" u="sng" dirty="0">
              <a:solidFill>
                <a:schemeClr val="tx1"/>
              </a:solidFill>
              <a:latin typeface="Arial" panose="020B0604020202020204" pitchFamily="34" charset="0"/>
              <a:cs typeface="Arial" panose="020B0604020202020204" pitchFamily="34" charset="0"/>
            </a:endParaRPr>
          </a:p>
        </p:txBody>
      </p:sp>
      <p:graphicFrame>
        <p:nvGraphicFramePr>
          <p:cNvPr id="14" name="Chart 13"/>
          <p:cNvGraphicFramePr>
            <a:graphicFrameLocks/>
          </p:cNvGraphicFramePr>
          <p:nvPr>
            <p:extLst>
              <p:ext uri="{D42A27DB-BD31-4B8C-83A1-F6EECF244321}">
                <p14:modId xmlns:p14="http://schemas.microsoft.com/office/powerpoint/2010/main" val="1648255135"/>
              </p:ext>
            </p:extLst>
          </p:nvPr>
        </p:nvGraphicFramePr>
        <p:xfrm>
          <a:off x="790676" y="4364628"/>
          <a:ext cx="4572000" cy="24933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a:graphicFrameLocks/>
          </p:cNvGraphicFramePr>
          <p:nvPr>
            <p:extLst>
              <p:ext uri="{D42A27DB-BD31-4B8C-83A1-F6EECF244321}">
                <p14:modId xmlns:p14="http://schemas.microsoft.com/office/powerpoint/2010/main" val="1372441611"/>
              </p:ext>
            </p:extLst>
          </p:nvPr>
        </p:nvGraphicFramePr>
        <p:xfrm>
          <a:off x="895218" y="1322011"/>
          <a:ext cx="4572000" cy="24971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1993095046"/>
              </p:ext>
            </p:extLst>
          </p:nvPr>
        </p:nvGraphicFramePr>
        <p:xfrm>
          <a:off x="6214665" y="1344939"/>
          <a:ext cx="4572000" cy="24991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7" name="Chart 16"/>
          <p:cNvGraphicFramePr>
            <a:graphicFrameLocks/>
          </p:cNvGraphicFramePr>
          <p:nvPr>
            <p:extLst>
              <p:ext uri="{D42A27DB-BD31-4B8C-83A1-F6EECF244321}">
                <p14:modId xmlns:p14="http://schemas.microsoft.com/office/powerpoint/2010/main" val="101007"/>
              </p:ext>
            </p:extLst>
          </p:nvPr>
        </p:nvGraphicFramePr>
        <p:xfrm>
          <a:off x="6214665" y="4273437"/>
          <a:ext cx="4572000" cy="249337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3864270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2400" dirty="0" smtClean="0">
                <a:solidFill>
                  <a:srgbClr val="002060"/>
                </a:solidFill>
                <a:latin typeface="Arial" panose="020B0604020202020204" pitchFamily="34" charset="0"/>
                <a:cs typeface="Arial" panose="020B0604020202020204" pitchFamily="34" charset="0"/>
              </a:rPr>
              <a:t>4)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63</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Rectangle 10"/>
          <p:cNvSpPr/>
          <p:nvPr/>
        </p:nvSpPr>
        <p:spPr>
          <a:xfrm>
            <a:off x="861481" y="78500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Costs, area, capacity, and VRE Mix</a:t>
            </a:r>
            <a:endParaRPr lang="en-US" sz="1600" b="1" u="sng"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5289310" y="1901987"/>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Total System Cost</a:t>
            </a:r>
            <a:endParaRPr lang="en-US" sz="1600" b="1" u="sng"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5289310" y="4970116"/>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Average Electricity Cost</a:t>
            </a:r>
            <a:endParaRPr lang="en-US" sz="1600" b="1" u="sng" dirty="0">
              <a:solidFill>
                <a:schemeClr val="tx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395654" y="1179516"/>
            <a:ext cx="4301435" cy="5474554"/>
          </a:xfrm>
          <a:prstGeom prst="rect">
            <a:avLst/>
          </a:prstGeom>
        </p:spPr>
      </p:pic>
      <p:graphicFrame>
        <p:nvGraphicFramePr>
          <p:cNvPr id="12" name="Chart 11"/>
          <p:cNvGraphicFramePr>
            <a:graphicFrameLocks/>
          </p:cNvGraphicFramePr>
          <p:nvPr>
            <p:extLst>
              <p:ext uri="{D42A27DB-BD31-4B8C-83A1-F6EECF244321}">
                <p14:modId xmlns:p14="http://schemas.microsoft.com/office/powerpoint/2010/main" val="253046168"/>
              </p:ext>
            </p:extLst>
          </p:nvPr>
        </p:nvGraphicFramePr>
        <p:xfrm>
          <a:off x="6859606" y="915134"/>
          <a:ext cx="4569759" cy="2689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a:graphicFrameLocks/>
          </p:cNvGraphicFramePr>
          <p:nvPr>
            <p:extLst>
              <p:ext uri="{D42A27DB-BD31-4B8C-83A1-F6EECF244321}">
                <p14:modId xmlns:p14="http://schemas.microsoft.com/office/powerpoint/2010/main" val="753019927"/>
              </p:ext>
            </p:extLst>
          </p:nvPr>
        </p:nvGraphicFramePr>
        <p:xfrm>
          <a:off x="6961516" y="3778768"/>
          <a:ext cx="4572000" cy="26894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2675936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654" y="1207698"/>
            <a:ext cx="10835938" cy="4969265"/>
          </a:xfrm>
        </p:spPr>
        <p:txBody>
          <a:bodyPr>
            <a:noAutofit/>
          </a:bodyPr>
          <a:lstStyle/>
          <a:p>
            <a:r>
              <a:rPr lang="en-US" sz="2000" dirty="0" smtClean="0"/>
              <a:t>Steps to run this scenario:</a:t>
            </a:r>
          </a:p>
          <a:p>
            <a:pPr marL="800100" lvl="1" indent="-342900">
              <a:buFont typeface="+mj-lt"/>
              <a:buAutoNum type="arabicParenR"/>
            </a:pPr>
            <a:r>
              <a:rPr lang="en-US" sz="1600" dirty="0" smtClean="0"/>
              <a:t>Open </a:t>
            </a:r>
            <a:r>
              <a:rPr lang="en-US" sz="1600" i="1" dirty="0" smtClean="0"/>
              <a:t>Microgrid_INPUT.xlsx.</a:t>
            </a:r>
          </a:p>
          <a:p>
            <a:pPr marL="800100" lvl="1" indent="-342900">
              <a:buFont typeface="+mj-lt"/>
              <a:buAutoNum type="arabicParenR"/>
            </a:pPr>
            <a:r>
              <a:rPr lang="en-US" sz="1600" dirty="0" smtClean="0"/>
              <a:t>Select </a:t>
            </a:r>
            <a:r>
              <a:rPr lang="en-US" sz="1600" i="1" dirty="0" smtClean="0"/>
              <a:t>COST</a:t>
            </a:r>
            <a:r>
              <a:rPr lang="en-US" sz="1600" dirty="0" smtClean="0"/>
              <a:t> tab.</a:t>
            </a:r>
          </a:p>
          <a:p>
            <a:pPr marL="800100" lvl="1" indent="-342900">
              <a:buFont typeface="+mj-lt"/>
              <a:buAutoNum type="arabicParenR"/>
            </a:pPr>
            <a:r>
              <a:rPr lang="en-US" sz="1600" dirty="0" smtClean="0"/>
              <a:t>Change the input data highlighted below.</a:t>
            </a:r>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endParaRPr lang="en-US" sz="1600" i="1" dirty="0"/>
          </a:p>
          <a:p>
            <a:pPr marL="800100" lvl="1" indent="-342900">
              <a:buFont typeface="+mj-lt"/>
              <a:buAutoNum type="arabicParenR"/>
            </a:pPr>
            <a:endParaRPr lang="en-US" sz="1600" i="1" dirty="0" smtClean="0"/>
          </a:p>
          <a:p>
            <a:pPr marL="800100" lvl="1" indent="-342900">
              <a:buFont typeface="+mj-lt"/>
              <a:buAutoNum type="arabicParenR"/>
            </a:pPr>
            <a:r>
              <a:rPr lang="en-US" sz="1600" dirty="0" smtClean="0"/>
              <a:t>Click Save and Run GAMS</a:t>
            </a:r>
            <a:endParaRPr lang="en-US" sz="1600" dirty="0"/>
          </a:p>
        </p:txBody>
      </p:sp>
      <p:pic>
        <p:nvPicPr>
          <p:cNvPr id="9" name="Picture 8"/>
          <p:cNvPicPr>
            <a:picLocks noChangeAspect="1"/>
          </p:cNvPicPr>
          <p:nvPr/>
        </p:nvPicPr>
        <p:blipFill>
          <a:blip r:embed="rId2"/>
          <a:stretch>
            <a:fillRect/>
          </a:stretch>
        </p:blipFill>
        <p:spPr>
          <a:xfrm>
            <a:off x="949005" y="2484408"/>
            <a:ext cx="6810454" cy="3521870"/>
          </a:xfrm>
          <a:prstGeom prst="rect">
            <a:avLst/>
          </a:prstGeom>
        </p:spPr>
      </p:pic>
      <p:sp>
        <p:nvSpPr>
          <p:cNvPr id="5" name="Title 1"/>
          <p:cNvSpPr>
            <a:spLocks noGrp="1"/>
          </p:cNvSpPr>
          <p:nvPr>
            <p:ph type="title"/>
          </p:nvPr>
        </p:nvSpPr>
        <p:spPr>
          <a:xfrm>
            <a:off x="395654" y="174824"/>
            <a:ext cx="9024391" cy="713177"/>
          </a:xfrm>
        </p:spPr>
        <p:txBody>
          <a:bodyPr>
            <a:normAutofit fontScale="90000"/>
          </a:bodyPr>
          <a:lstStyle/>
          <a:p>
            <a:r>
              <a:rPr lang="en-US" sz="2400" dirty="0" smtClean="0">
                <a:solidFill>
                  <a:srgbClr val="002060"/>
                </a:solidFill>
                <a:latin typeface="Arial" panose="020B0604020202020204" pitchFamily="34" charset="0"/>
                <a:cs typeface="Arial" panose="020B0604020202020204" pitchFamily="34" charset="0"/>
              </a:rPr>
              <a:t>5)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 + Higher V2G Price </a:t>
            </a:r>
            <a:endParaRPr lang="en-US" sz="24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64</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Oval 3"/>
          <p:cNvSpPr/>
          <p:nvPr/>
        </p:nvSpPr>
        <p:spPr>
          <a:xfrm>
            <a:off x="5943599" y="3554082"/>
            <a:ext cx="388189" cy="119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039282" y="5374258"/>
            <a:ext cx="2131261"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b="1" dirty="0" smtClean="0">
                <a:solidFill>
                  <a:srgbClr val="FF0000"/>
                </a:solidFill>
                <a:latin typeface="Arial" panose="020B0604020202020204" pitchFamily="34" charset="0"/>
                <a:cs typeface="Arial" panose="020B0604020202020204" pitchFamily="34" charset="0"/>
              </a:rPr>
              <a:t>Change this value to 0.2 to indicate higher V2G price</a:t>
            </a:r>
            <a:endParaRPr lang="en-US" sz="1200" b="1" dirty="0">
              <a:solidFill>
                <a:srgbClr val="FF0000"/>
              </a:solidFill>
              <a:latin typeface="Arial" panose="020B0604020202020204" pitchFamily="34" charset="0"/>
              <a:cs typeface="Arial" panose="020B0604020202020204" pitchFamily="34" charset="0"/>
            </a:endParaRPr>
          </a:p>
        </p:txBody>
      </p:sp>
      <p:cxnSp>
        <p:nvCxnSpPr>
          <p:cNvPr id="12" name="Curved Connector 11"/>
          <p:cNvCxnSpPr/>
          <p:nvPr/>
        </p:nvCxnSpPr>
        <p:spPr>
          <a:xfrm rot="16200000" flipV="1">
            <a:off x="7702230" y="4428398"/>
            <a:ext cx="948907" cy="9428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317087" y="3554081"/>
            <a:ext cx="388189" cy="1199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urved Connector 12"/>
          <p:cNvCxnSpPr/>
          <p:nvPr/>
        </p:nvCxnSpPr>
        <p:spPr>
          <a:xfrm rot="10800000">
            <a:off x="6331790" y="4425352"/>
            <a:ext cx="2316300" cy="94890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59335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65</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964998" y="76718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Residential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39332"/>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Commercial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297079"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Industrial</a:t>
            </a:r>
            <a:endParaRPr lang="en-US" sz="1600" b="1" u="sng" dirty="0">
              <a:solidFill>
                <a:schemeClr val="tx1"/>
              </a:solidFill>
              <a:latin typeface="Arial" panose="020B0604020202020204" pitchFamily="34" charset="0"/>
              <a:cs typeface="Arial" panose="020B0604020202020204" pitchFamily="34" charset="0"/>
            </a:endParaRPr>
          </a:p>
        </p:txBody>
      </p:sp>
      <p:sp>
        <p:nvSpPr>
          <p:cNvPr id="24" name="Rectangle 23"/>
          <p:cNvSpPr/>
          <p:nvPr/>
        </p:nvSpPr>
        <p:spPr>
          <a:xfrm>
            <a:off x="6944505" y="3832791"/>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Load - Total</a:t>
            </a:r>
            <a:endParaRPr lang="en-US" sz="1600" b="1" u="sng" dirty="0">
              <a:solidFill>
                <a:schemeClr val="tx1"/>
              </a:solidFill>
              <a:latin typeface="Arial" panose="020B0604020202020204" pitchFamily="34" charset="0"/>
              <a:cs typeface="Arial" panose="020B0604020202020204" pitchFamily="34" charset="0"/>
            </a:endParaRPr>
          </a:p>
        </p:txBody>
      </p:sp>
      <p:sp>
        <p:nvSpPr>
          <p:cNvPr id="14" name="Title 1"/>
          <p:cNvSpPr>
            <a:spLocks noGrp="1"/>
          </p:cNvSpPr>
          <p:nvPr>
            <p:ph type="title"/>
          </p:nvPr>
        </p:nvSpPr>
        <p:spPr>
          <a:xfrm>
            <a:off x="395654" y="174824"/>
            <a:ext cx="9024391" cy="713177"/>
          </a:xfrm>
        </p:spPr>
        <p:txBody>
          <a:bodyPr>
            <a:normAutofit fontScale="90000"/>
          </a:bodyPr>
          <a:lstStyle/>
          <a:p>
            <a:r>
              <a:rPr lang="en-US" sz="2400" dirty="0" smtClean="0">
                <a:solidFill>
                  <a:srgbClr val="002060"/>
                </a:solidFill>
                <a:latin typeface="Arial" panose="020B0604020202020204" pitchFamily="34" charset="0"/>
                <a:cs typeface="Arial" panose="020B0604020202020204" pitchFamily="34" charset="0"/>
              </a:rPr>
              <a:t>5)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 + Higher V2G Price </a:t>
            </a:r>
            <a:endParaRPr lang="en-US" sz="2400" dirty="0">
              <a:solidFill>
                <a:srgbClr val="002060"/>
              </a:solidFill>
              <a:latin typeface="Arial" panose="020B0604020202020204" pitchFamily="34" charset="0"/>
              <a:cs typeface="Arial" panose="020B0604020202020204" pitchFamily="34" charset="0"/>
            </a:endParaRPr>
          </a:p>
        </p:txBody>
      </p:sp>
      <p:graphicFrame>
        <p:nvGraphicFramePr>
          <p:cNvPr id="15" name="Chart 14"/>
          <p:cNvGraphicFramePr>
            <a:graphicFrameLocks/>
          </p:cNvGraphicFramePr>
          <p:nvPr>
            <p:extLst>
              <p:ext uri="{D42A27DB-BD31-4B8C-83A1-F6EECF244321}">
                <p14:modId xmlns:p14="http://schemas.microsoft.com/office/powerpoint/2010/main" val="2655138201"/>
              </p:ext>
            </p:extLst>
          </p:nvPr>
        </p:nvGraphicFramePr>
        <p:xfrm>
          <a:off x="395654" y="1073898"/>
          <a:ext cx="5303520" cy="282964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a:graphicFrameLocks/>
          </p:cNvGraphicFramePr>
          <p:nvPr>
            <p:extLst>
              <p:ext uri="{D42A27DB-BD31-4B8C-83A1-F6EECF244321}">
                <p14:modId xmlns:p14="http://schemas.microsoft.com/office/powerpoint/2010/main" val="52652486"/>
              </p:ext>
            </p:extLst>
          </p:nvPr>
        </p:nvGraphicFramePr>
        <p:xfrm>
          <a:off x="6037838" y="1070721"/>
          <a:ext cx="5303520" cy="282964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a:graphicFrameLocks/>
          </p:cNvGraphicFramePr>
          <p:nvPr>
            <p:extLst>
              <p:ext uri="{D42A27DB-BD31-4B8C-83A1-F6EECF244321}">
                <p14:modId xmlns:p14="http://schemas.microsoft.com/office/powerpoint/2010/main" val="2301690965"/>
              </p:ext>
            </p:extLst>
          </p:nvPr>
        </p:nvGraphicFramePr>
        <p:xfrm>
          <a:off x="395654" y="4089440"/>
          <a:ext cx="5303520" cy="282964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5" name="Chart 24"/>
          <p:cNvGraphicFramePr>
            <a:graphicFrameLocks/>
          </p:cNvGraphicFramePr>
          <p:nvPr>
            <p:extLst>
              <p:ext uri="{D42A27DB-BD31-4B8C-83A1-F6EECF244321}">
                <p14:modId xmlns:p14="http://schemas.microsoft.com/office/powerpoint/2010/main" val="3211868705"/>
              </p:ext>
            </p:extLst>
          </p:nvPr>
        </p:nvGraphicFramePr>
        <p:xfrm>
          <a:off x="6037838" y="4083086"/>
          <a:ext cx="5303520" cy="2829645"/>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4127645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66</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21" name="Rectangle 20"/>
          <p:cNvSpPr/>
          <p:nvPr/>
        </p:nvSpPr>
        <p:spPr>
          <a:xfrm>
            <a:off x="1232416" y="784433"/>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Charging</a:t>
            </a:r>
            <a:endParaRPr lang="en-US" sz="1600" b="1" u="sng" dirty="0">
              <a:solidFill>
                <a:schemeClr val="tx1"/>
              </a:solidFill>
              <a:latin typeface="Arial" panose="020B0604020202020204" pitchFamily="34" charset="0"/>
              <a:cs typeface="Arial" panose="020B0604020202020204" pitchFamily="34" charset="0"/>
            </a:endParaRPr>
          </a:p>
        </p:txBody>
      </p:sp>
      <p:sp>
        <p:nvSpPr>
          <p:cNvPr id="22" name="Rectangle 21"/>
          <p:cNvSpPr/>
          <p:nvPr/>
        </p:nvSpPr>
        <p:spPr>
          <a:xfrm>
            <a:off x="6755572" y="739332"/>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Discharging-Travel</a:t>
            </a:r>
            <a:endParaRPr lang="en-US" sz="1600" b="1" u="sng" dirty="0">
              <a:solidFill>
                <a:schemeClr val="tx1"/>
              </a:solidFill>
              <a:latin typeface="Arial" panose="020B0604020202020204" pitchFamily="34" charset="0"/>
              <a:cs typeface="Arial" panose="020B0604020202020204" pitchFamily="34" charset="0"/>
            </a:endParaRPr>
          </a:p>
        </p:txBody>
      </p:sp>
      <p:sp>
        <p:nvSpPr>
          <p:cNvPr id="23" name="Rectangle 22"/>
          <p:cNvSpPr/>
          <p:nvPr/>
        </p:nvSpPr>
        <p:spPr>
          <a:xfrm>
            <a:off x="1331583" y="381919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State-Of-Charging</a:t>
            </a:r>
            <a:endParaRPr lang="en-US" sz="1600" b="1" u="sng" dirty="0">
              <a:solidFill>
                <a:schemeClr val="tx1"/>
              </a:solidFill>
              <a:latin typeface="Arial" panose="020B0604020202020204" pitchFamily="34" charset="0"/>
              <a:cs typeface="Arial" panose="020B0604020202020204" pitchFamily="34" charset="0"/>
            </a:endParaRPr>
          </a:p>
        </p:txBody>
      </p:sp>
      <p:sp>
        <p:nvSpPr>
          <p:cNvPr id="25" name="Rectangle 24"/>
          <p:cNvSpPr/>
          <p:nvPr/>
        </p:nvSpPr>
        <p:spPr>
          <a:xfrm>
            <a:off x="6933851" y="384082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u="sng" dirty="0" smtClean="0">
                <a:solidFill>
                  <a:schemeClr val="tx1"/>
                </a:solidFill>
                <a:latin typeface="Arial" panose="020B0604020202020204" pitchFamily="34" charset="0"/>
                <a:cs typeface="Arial" panose="020B0604020202020204" pitchFamily="34" charset="0"/>
              </a:rPr>
              <a:t>EV Battery Discharging-V2G</a:t>
            </a:r>
            <a:endParaRPr lang="en-US" sz="1600" b="1" u="sng" dirty="0">
              <a:solidFill>
                <a:schemeClr val="tx1"/>
              </a:solidFill>
              <a:latin typeface="Arial" panose="020B0604020202020204" pitchFamily="34" charset="0"/>
              <a:cs typeface="Arial" panose="020B0604020202020204" pitchFamily="34" charset="0"/>
            </a:endParaRPr>
          </a:p>
        </p:txBody>
      </p:sp>
      <p:sp>
        <p:nvSpPr>
          <p:cNvPr id="18" name="Title 1"/>
          <p:cNvSpPr>
            <a:spLocks noGrp="1"/>
          </p:cNvSpPr>
          <p:nvPr>
            <p:ph type="title"/>
          </p:nvPr>
        </p:nvSpPr>
        <p:spPr>
          <a:xfrm>
            <a:off x="395654" y="174824"/>
            <a:ext cx="9024391" cy="713177"/>
          </a:xfrm>
        </p:spPr>
        <p:txBody>
          <a:bodyPr>
            <a:normAutofit fontScale="90000"/>
          </a:bodyPr>
          <a:lstStyle/>
          <a:p>
            <a:r>
              <a:rPr lang="en-US" sz="2400" dirty="0" smtClean="0">
                <a:solidFill>
                  <a:srgbClr val="002060"/>
                </a:solidFill>
                <a:latin typeface="Arial" panose="020B0604020202020204" pitchFamily="34" charset="0"/>
                <a:cs typeface="Arial" panose="020B0604020202020204" pitchFamily="34" charset="0"/>
              </a:rPr>
              <a:t>5)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 + Higher V2G Price </a:t>
            </a:r>
            <a:endParaRPr lang="en-US" sz="2400" dirty="0">
              <a:solidFill>
                <a:srgbClr val="002060"/>
              </a:solidFill>
              <a:latin typeface="Arial" panose="020B0604020202020204" pitchFamily="34" charset="0"/>
              <a:cs typeface="Arial" panose="020B0604020202020204" pitchFamily="34" charset="0"/>
            </a:endParaRPr>
          </a:p>
        </p:txBody>
      </p:sp>
      <p:graphicFrame>
        <p:nvGraphicFramePr>
          <p:cNvPr id="19" name="Chart 18"/>
          <p:cNvGraphicFramePr>
            <a:graphicFrameLocks/>
          </p:cNvGraphicFramePr>
          <p:nvPr>
            <p:extLst>
              <p:ext uri="{D42A27DB-BD31-4B8C-83A1-F6EECF244321}">
                <p14:modId xmlns:p14="http://schemas.microsoft.com/office/powerpoint/2010/main" val="1028452849"/>
              </p:ext>
            </p:extLst>
          </p:nvPr>
        </p:nvGraphicFramePr>
        <p:xfrm>
          <a:off x="953556" y="4147541"/>
          <a:ext cx="4572000" cy="24933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p:cNvGraphicFramePr>
            <a:graphicFrameLocks/>
          </p:cNvGraphicFramePr>
          <p:nvPr>
            <p:extLst>
              <p:ext uri="{D42A27DB-BD31-4B8C-83A1-F6EECF244321}">
                <p14:modId xmlns:p14="http://schemas.microsoft.com/office/powerpoint/2010/main" val="2929111647"/>
              </p:ext>
            </p:extLst>
          </p:nvPr>
        </p:nvGraphicFramePr>
        <p:xfrm>
          <a:off x="1046468" y="1238429"/>
          <a:ext cx="4572000" cy="249718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4" name="Chart 23"/>
          <p:cNvGraphicFramePr>
            <a:graphicFrameLocks/>
          </p:cNvGraphicFramePr>
          <p:nvPr>
            <p:extLst>
              <p:ext uri="{D42A27DB-BD31-4B8C-83A1-F6EECF244321}">
                <p14:modId xmlns:p14="http://schemas.microsoft.com/office/powerpoint/2010/main" val="1403576794"/>
              </p:ext>
            </p:extLst>
          </p:nvPr>
        </p:nvGraphicFramePr>
        <p:xfrm>
          <a:off x="6260043" y="1236477"/>
          <a:ext cx="4572000" cy="24991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a:graphicFrameLocks/>
          </p:cNvGraphicFramePr>
          <p:nvPr>
            <p:extLst>
              <p:ext uri="{D42A27DB-BD31-4B8C-83A1-F6EECF244321}">
                <p14:modId xmlns:p14="http://schemas.microsoft.com/office/powerpoint/2010/main" val="155396887"/>
              </p:ext>
            </p:extLst>
          </p:nvPr>
        </p:nvGraphicFramePr>
        <p:xfrm>
          <a:off x="6392944" y="4187085"/>
          <a:ext cx="4572000" cy="2493373"/>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8725634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67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1" name="Rectangle 10"/>
          <p:cNvSpPr/>
          <p:nvPr/>
        </p:nvSpPr>
        <p:spPr>
          <a:xfrm>
            <a:off x="861481" y="785004"/>
            <a:ext cx="3490186"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Costs, area, capacity, and VRE Mix</a:t>
            </a:r>
            <a:endParaRPr lang="en-US" sz="1600" b="1" u="sng" dirty="0">
              <a:solidFill>
                <a:schemeClr val="tx1"/>
              </a:solidFill>
              <a:latin typeface="Arial" panose="020B0604020202020204" pitchFamily="34" charset="0"/>
              <a:cs typeface="Arial" panose="020B0604020202020204" pitchFamily="34" charset="0"/>
            </a:endParaRPr>
          </a:p>
        </p:txBody>
      </p:sp>
      <p:sp>
        <p:nvSpPr>
          <p:cNvPr id="13" name="Rectangle 12"/>
          <p:cNvSpPr/>
          <p:nvPr/>
        </p:nvSpPr>
        <p:spPr>
          <a:xfrm>
            <a:off x="5289310" y="1901987"/>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Total System Cost</a:t>
            </a:r>
            <a:endParaRPr lang="en-US" sz="1600" b="1" u="sng" dirty="0">
              <a:solidFill>
                <a:schemeClr val="tx1"/>
              </a:solidFill>
              <a:latin typeface="Arial" panose="020B0604020202020204" pitchFamily="34" charset="0"/>
              <a:cs typeface="Arial" panose="020B0604020202020204" pitchFamily="34" charset="0"/>
            </a:endParaRPr>
          </a:p>
        </p:txBody>
      </p:sp>
      <p:sp>
        <p:nvSpPr>
          <p:cNvPr id="14" name="Rectangle 13"/>
          <p:cNvSpPr/>
          <p:nvPr/>
        </p:nvSpPr>
        <p:spPr>
          <a:xfrm>
            <a:off x="5289310" y="4970116"/>
            <a:ext cx="1568055" cy="3067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600" b="1" u="sng" dirty="0" smtClean="0">
                <a:solidFill>
                  <a:schemeClr val="tx1"/>
                </a:solidFill>
                <a:latin typeface="Arial" panose="020B0604020202020204" pitchFamily="34" charset="0"/>
                <a:cs typeface="Arial" panose="020B0604020202020204" pitchFamily="34" charset="0"/>
              </a:rPr>
              <a:t>Average Electricity Cost</a:t>
            </a:r>
            <a:endParaRPr lang="en-US" sz="1600" b="1" u="sng" dirty="0">
              <a:solidFill>
                <a:schemeClr val="tx1"/>
              </a:solidFill>
              <a:latin typeface="Arial" panose="020B0604020202020204" pitchFamily="34" charset="0"/>
              <a:cs typeface="Arial" panose="020B0604020202020204" pitchFamily="34" charset="0"/>
            </a:endParaRPr>
          </a:p>
        </p:txBody>
      </p:sp>
      <p:sp>
        <p:nvSpPr>
          <p:cNvPr id="15" name="Title 1"/>
          <p:cNvSpPr>
            <a:spLocks noGrp="1"/>
          </p:cNvSpPr>
          <p:nvPr>
            <p:ph type="title"/>
          </p:nvPr>
        </p:nvSpPr>
        <p:spPr>
          <a:xfrm>
            <a:off x="395654" y="174824"/>
            <a:ext cx="9024391" cy="713177"/>
          </a:xfrm>
        </p:spPr>
        <p:txBody>
          <a:bodyPr>
            <a:normAutofit fontScale="90000"/>
          </a:bodyPr>
          <a:lstStyle/>
          <a:p>
            <a:r>
              <a:rPr lang="en-US" sz="2400" dirty="0" smtClean="0">
                <a:solidFill>
                  <a:srgbClr val="002060"/>
                </a:solidFill>
                <a:latin typeface="Arial" panose="020B0604020202020204" pitchFamily="34" charset="0"/>
                <a:cs typeface="Arial" panose="020B0604020202020204" pitchFamily="34" charset="0"/>
              </a:rPr>
              <a:t>5) </a:t>
            </a:r>
            <a:r>
              <a:rPr lang="en-US" sz="2400" dirty="0">
                <a:solidFill>
                  <a:srgbClr val="002060"/>
                </a:solidFill>
                <a:latin typeface="Arial" panose="020B0604020202020204" pitchFamily="34" charset="0"/>
                <a:cs typeface="Arial" panose="020B0604020202020204" pitchFamily="34" charset="0"/>
              </a:rPr>
              <a:t>Meeting electricity </a:t>
            </a:r>
            <a:r>
              <a:rPr lang="en-US" sz="2400" dirty="0" smtClean="0">
                <a:solidFill>
                  <a:srgbClr val="002060"/>
                </a:solidFill>
                <a:latin typeface="Arial" panose="020B0604020202020204" pitchFamily="34" charset="0"/>
                <a:cs typeface="Arial" panose="020B0604020202020204" pitchFamily="34" charset="0"/>
              </a:rPr>
              <a:t>demand + EV </a:t>
            </a:r>
            <a:r>
              <a:rPr lang="en-US" sz="2400" dirty="0">
                <a:solidFill>
                  <a:srgbClr val="002060"/>
                </a:solidFill>
                <a:latin typeface="Arial" panose="020B0604020202020204" pitchFamily="34" charset="0"/>
                <a:cs typeface="Arial" panose="020B0604020202020204" pitchFamily="34" charset="0"/>
              </a:rPr>
              <a:t>by </a:t>
            </a:r>
            <a:r>
              <a:rPr lang="en-US" sz="2400" dirty="0" smtClean="0">
                <a:solidFill>
                  <a:srgbClr val="002060"/>
                </a:solidFill>
                <a:latin typeface="Arial" panose="020B0604020202020204" pitchFamily="34" charset="0"/>
                <a:cs typeface="Arial" panose="020B0604020202020204" pitchFamily="34" charset="0"/>
              </a:rPr>
              <a:t>grid, solar PV and V2G + Higher V2G Price </a:t>
            </a:r>
            <a:endParaRPr lang="en-US" sz="24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07415" y="1215106"/>
            <a:ext cx="4227146" cy="5352640"/>
          </a:xfrm>
          <a:prstGeom prst="rect">
            <a:avLst/>
          </a:prstGeom>
        </p:spPr>
      </p:pic>
      <p:graphicFrame>
        <p:nvGraphicFramePr>
          <p:cNvPr id="16" name="Chart 15"/>
          <p:cNvGraphicFramePr>
            <a:graphicFrameLocks/>
          </p:cNvGraphicFramePr>
          <p:nvPr>
            <p:extLst>
              <p:ext uri="{D42A27DB-BD31-4B8C-83A1-F6EECF244321}">
                <p14:modId xmlns:p14="http://schemas.microsoft.com/office/powerpoint/2010/main" val="3374947972"/>
              </p:ext>
            </p:extLst>
          </p:nvPr>
        </p:nvGraphicFramePr>
        <p:xfrm>
          <a:off x="6857365" y="1091721"/>
          <a:ext cx="4569759" cy="26894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Chart 17"/>
          <p:cNvGraphicFramePr>
            <a:graphicFrameLocks/>
          </p:cNvGraphicFramePr>
          <p:nvPr>
            <p:extLst>
              <p:ext uri="{D42A27DB-BD31-4B8C-83A1-F6EECF244321}">
                <p14:modId xmlns:p14="http://schemas.microsoft.com/office/powerpoint/2010/main" val="2272374817"/>
              </p:ext>
            </p:extLst>
          </p:nvPr>
        </p:nvGraphicFramePr>
        <p:xfrm>
          <a:off x="6856244" y="3984853"/>
          <a:ext cx="4572000" cy="26894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91924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7</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707F46B-4085-4A2F-BF54-0FA982631DB7}"/>
              </a:ext>
            </a:extLst>
          </p:cNvPr>
          <p:cNvSpPr txBox="1"/>
          <p:nvPr/>
        </p:nvSpPr>
        <p:spPr>
          <a:xfrm>
            <a:off x="541940" y="1239906"/>
            <a:ext cx="3698985" cy="2308324"/>
          </a:xfrm>
          <a:prstGeom prst="rect">
            <a:avLst/>
          </a:prstGeom>
          <a:noFill/>
        </p:spPr>
        <p:txBody>
          <a:bodyPr wrap="square">
            <a:spAutoFit/>
          </a:bodyPr>
          <a:lstStyle/>
          <a:p>
            <a:r>
              <a:rPr lang="en-US" b="0" i="0" dirty="0">
                <a:effectLst/>
                <a:latin typeface="arial" panose="020B0604020202020204" pitchFamily="34" charset="0"/>
              </a:rPr>
              <a:t>Solar photovoltaic (PV) generation has great potential and has been the most attractive renewable energy source amongst the Southeast Asian nations. Annual solar radiation levels in the region ranges from </a:t>
            </a:r>
            <a:r>
              <a:rPr lang="en-US" b="1" i="0" dirty="0">
                <a:effectLst/>
                <a:latin typeface="arial" panose="020B0604020202020204" pitchFamily="34" charset="0"/>
              </a:rPr>
              <a:t>1,460 to 1,900 kWh/m2/per year</a:t>
            </a:r>
            <a:r>
              <a:rPr lang="en-US" b="0" i="0" dirty="0">
                <a:effectLst/>
                <a:latin typeface="arial" panose="020B0604020202020204" pitchFamily="34" charset="0"/>
              </a:rPr>
              <a:t>.</a:t>
            </a:r>
            <a:endParaRPr lang="en-MY" dirty="0"/>
          </a:p>
        </p:txBody>
      </p:sp>
      <p:pic>
        <p:nvPicPr>
          <p:cNvPr id="1026" name="Picture 2" descr="Solar radiation resource in the Association of Southeast Asian Nations... |  Download Scientific Diagram">
            <a:extLst>
              <a:ext uri="{FF2B5EF4-FFF2-40B4-BE49-F238E27FC236}">
                <a16:creationId xmlns:a16="http://schemas.microsoft.com/office/drawing/2014/main" id="{F04DC0AF-DB51-4B65-9C65-3E537DE57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718" y="983497"/>
            <a:ext cx="6530318" cy="560075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48;p12">
            <a:extLst>
              <a:ext uri="{FF2B5EF4-FFF2-40B4-BE49-F238E27FC236}">
                <a16:creationId xmlns:a16="http://schemas.microsoft.com/office/drawing/2014/main" id="{9DC69CDD-2144-4E6D-A9C8-EF4D901DAF3B}"/>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Solar Radiation</a:t>
            </a:r>
            <a:endParaRPr sz="28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6100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8</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402;p15">
            <a:extLst>
              <a:ext uri="{FF2B5EF4-FFF2-40B4-BE49-F238E27FC236}">
                <a16:creationId xmlns:a16="http://schemas.microsoft.com/office/drawing/2014/main" id="{F91E897B-A7B5-432A-9F11-B13C78F48DCF}"/>
              </a:ext>
            </a:extLst>
          </p:cNvPr>
          <p:cNvSpPr txBox="1"/>
          <p:nvPr/>
        </p:nvSpPr>
        <p:spPr>
          <a:xfrm>
            <a:off x="531941" y="1646454"/>
            <a:ext cx="10464507" cy="435133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1" dirty="0">
                <a:solidFill>
                  <a:schemeClr val="dk1"/>
                </a:solidFill>
                <a:latin typeface="Calibri"/>
                <a:ea typeface="Calibri"/>
                <a:cs typeface="Calibri"/>
                <a:sym typeface="Calibri"/>
              </a:rPr>
              <a:t>Kilowatt peak – </a:t>
            </a:r>
            <a:r>
              <a:rPr lang="en-US" sz="2000" b="1" dirty="0" err="1">
                <a:solidFill>
                  <a:schemeClr val="dk1"/>
                </a:solidFill>
                <a:latin typeface="Calibri"/>
                <a:ea typeface="Calibri"/>
                <a:cs typeface="Calibri"/>
                <a:sym typeface="Calibri"/>
              </a:rPr>
              <a:t>kWp</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dirty="0" err="1">
                <a:solidFill>
                  <a:schemeClr val="dk1"/>
                </a:solidFill>
                <a:latin typeface="Calibri"/>
                <a:ea typeface="Calibri"/>
                <a:cs typeface="Calibri"/>
                <a:sym typeface="Calibri"/>
              </a:rPr>
              <a:t>kWp</a:t>
            </a:r>
            <a:r>
              <a:rPr lang="en-US" sz="2000" dirty="0">
                <a:solidFill>
                  <a:schemeClr val="dk1"/>
                </a:solidFill>
                <a:latin typeface="Calibri"/>
                <a:ea typeface="Calibri"/>
                <a:cs typeface="Calibri"/>
                <a:sym typeface="Calibri"/>
              </a:rPr>
              <a:t> is the peak power of a PV system or panel.</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When the solar PV panels are operating, they will, over an hour convert the sun’s radiance into electrical energy, which is measured in kilowatt hours (kWh). </a:t>
            </a:r>
            <a:endParaRPr dirty="0"/>
          </a:p>
          <a:p>
            <a:pPr marL="228600" marR="0" lvl="0" indent="-228600" algn="l" rtl="0">
              <a:lnSpc>
                <a:spcPct val="90000"/>
              </a:lnSpc>
              <a:spcBef>
                <a:spcPts val="1000"/>
              </a:spcBef>
              <a:spcAft>
                <a:spcPts val="0"/>
              </a:spcAft>
              <a:buClr>
                <a:schemeClr val="dk1"/>
              </a:buClr>
              <a:buSzPts val="2000"/>
              <a:buFont typeface="Arial"/>
              <a:buChar char="•"/>
            </a:pPr>
            <a:r>
              <a:rPr lang="en-US" sz="2000" dirty="0">
                <a:solidFill>
                  <a:schemeClr val="dk1"/>
                </a:solidFill>
                <a:latin typeface="Calibri"/>
                <a:ea typeface="Calibri"/>
                <a:cs typeface="Calibri"/>
                <a:sym typeface="Calibri"/>
              </a:rPr>
              <a:t>PV panels with a peak power of 270 </a:t>
            </a:r>
            <a:r>
              <a:rPr lang="en-US" sz="2000" dirty="0" err="1">
                <a:solidFill>
                  <a:schemeClr val="dk1"/>
                </a:solidFill>
                <a:latin typeface="Calibri"/>
                <a:ea typeface="Calibri"/>
                <a:cs typeface="Calibri"/>
                <a:sym typeface="Calibri"/>
              </a:rPr>
              <a:t>kWp</a:t>
            </a:r>
            <a:r>
              <a:rPr lang="en-US" sz="2000" dirty="0">
                <a:solidFill>
                  <a:schemeClr val="dk1"/>
                </a:solidFill>
                <a:latin typeface="Calibri"/>
                <a:ea typeface="Calibri"/>
                <a:cs typeface="Calibri"/>
                <a:sym typeface="Calibri"/>
              </a:rPr>
              <a:t> which are working at its maximum capacity for one hour will produce 270kWh.</a:t>
            </a:r>
            <a:endParaRPr sz="2000" b="1" dirty="0">
              <a:solidFill>
                <a:schemeClr val="dk1"/>
              </a:solidFill>
              <a:latin typeface="Calibri"/>
              <a:ea typeface="Calibri"/>
              <a:cs typeface="Calibri"/>
              <a:sym typeface="Calibri"/>
            </a:endParaRPr>
          </a:p>
          <a:p>
            <a:pPr marL="228600" marR="0" lvl="0" indent="-101600" algn="l" rtl="0">
              <a:lnSpc>
                <a:spcPct val="90000"/>
              </a:lnSpc>
              <a:spcBef>
                <a:spcPts val="100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p:txBody>
      </p:sp>
      <p:sp>
        <p:nvSpPr>
          <p:cNvPr id="5" name="Google Shape;348;p12">
            <a:extLst>
              <a:ext uri="{FF2B5EF4-FFF2-40B4-BE49-F238E27FC236}">
                <a16:creationId xmlns:a16="http://schemas.microsoft.com/office/drawing/2014/main" id="{3779A413-1B1C-4339-99A9-B4606D0F7E68}"/>
              </a:ext>
            </a:extLst>
          </p:cNvPr>
          <p:cNvSpPr txBox="1"/>
          <p:nvPr/>
        </p:nvSpPr>
        <p:spPr>
          <a:xfrm>
            <a:off x="451413" y="606491"/>
            <a:ext cx="1132004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Solar PV Capacity</a:t>
            </a:r>
            <a:endParaRPr sz="2800" b="1" dirty="0">
              <a:solidFill>
                <a:schemeClr val="dk1"/>
              </a:solidFill>
              <a:latin typeface="Arial"/>
              <a:ea typeface="Arial"/>
              <a:cs typeface="Arial"/>
              <a:sym typeface="Arial"/>
            </a:endParaRPr>
          </a:p>
        </p:txBody>
      </p:sp>
      <p:pic>
        <p:nvPicPr>
          <p:cNvPr id="2050" name="Picture 2" descr="Solar PV and PV power plants - deep dive course">
            <a:extLst>
              <a:ext uri="{FF2B5EF4-FFF2-40B4-BE49-F238E27FC236}">
                <a16:creationId xmlns:a16="http://schemas.microsoft.com/office/drawing/2014/main" id="{A8BA6195-D857-4C86-9D71-D538A5564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0228" y="3717891"/>
            <a:ext cx="5593288" cy="279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37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9"/>
          <p:cNvSpPr>
            <a:spLocks noGrp="1"/>
          </p:cNvSpPr>
          <p:nvPr>
            <p:ph type="sldNum" sz="quarter" idx="12"/>
          </p:nvPr>
        </p:nvSpPr>
        <p:spPr>
          <a:xfrm>
            <a:off x="11533516" y="6401685"/>
            <a:ext cx="510397" cy="365125"/>
          </a:xfrm>
        </p:spPr>
        <p:txBody>
          <a:bodyPr/>
          <a:lstStyle/>
          <a:p>
            <a:r>
              <a:rPr lang="en-US" dirty="0" smtClean="0">
                <a:solidFill>
                  <a:schemeClr val="tx1">
                    <a:lumMod val="50000"/>
                    <a:lumOff val="50000"/>
                  </a:schemeClr>
                </a:solidFill>
                <a:latin typeface="Arial" panose="020B0604020202020204" pitchFamily="34" charset="0"/>
                <a:cs typeface="Arial" panose="020B0604020202020204" pitchFamily="34" charset="0"/>
              </a:rPr>
              <a:t>9</a:t>
            </a:r>
            <a:endParaRPr lang="en-US"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4" name="Google Shape;441;p19">
            <a:extLst>
              <a:ext uri="{FF2B5EF4-FFF2-40B4-BE49-F238E27FC236}">
                <a16:creationId xmlns:a16="http://schemas.microsoft.com/office/drawing/2014/main" id="{B30A4DB2-A2BE-4559-BC42-5BBCCF3315EE}"/>
              </a:ext>
            </a:extLst>
          </p:cNvPr>
          <p:cNvSpPr txBox="1"/>
          <p:nvPr/>
        </p:nvSpPr>
        <p:spPr>
          <a:xfrm>
            <a:off x="430537" y="1580761"/>
            <a:ext cx="6128106"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00" dirty="0">
                <a:solidFill>
                  <a:schemeClr val="dk1"/>
                </a:solidFill>
                <a:latin typeface="Calibri"/>
                <a:ea typeface="Calibri"/>
                <a:cs typeface="Calibri"/>
                <a:sym typeface="Calibri"/>
              </a:rPr>
              <a:t>Battery</a:t>
            </a:r>
            <a:endParaRPr sz="4400" b="1" dirty="0">
              <a:solidFill>
                <a:schemeClr val="dk1"/>
              </a:solidFill>
              <a:latin typeface="Arial"/>
              <a:ea typeface="Arial"/>
              <a:cs typeface="Arial"/>
              <a:sym typeface="Arial"/>
            </a:endParaRPr>
          </a:p>
        </p:txBody>
      </p:sp>
      <p:pic>
        <p:nvPicPr>
          <p:cNvPr id="5" name="Google Shape;442;p19" descr="Image result for battery for solar PV">
            <a:extLst>
              <a:ext uri="{FF2B5EF4-FFF2-40B4-BE49-F238E27FC236}">
                <a16:creationId xmlns:a16="http://schemas.microsoft.com/office/drawing/2014/main" id="{B9B9C7FC-A84F-4C60-B0ED-15997876CEAA}"/>
              </a:ext>
            </a:extLst>
          </p:cNvPr>
          <p:cNvPicPr preferRelativeResize="0"/>
          <p:nvPr/>
        </p:nvPicPr>
        <p:blipFill rotWithShape="1">
          <a:blip r:embed="rId3">
            <a:alphaModFix/>
          </a:blip>
          <a:srcRect/>
          <a:stretch/>
        </p:blipFill>
        <p:spPr>
          <a:xfrm>
            <a:off x="6004152" y="1864179"/>
            <a:ext cx="5121048" cy="4000442"/>
          </a:xfrm>
          <a:prstGeom prst="rect">
            <a:avLst/>
          </a:prstGeom>
          <a:noFill/>
          <a:ln>
            <a:noFill/>
          </a:ln>
        </p:spPr>
      </p:pic>
      <p:sp>
        <p:nvSpPr>
          <p:cNvPr id="8" name="Google Shape;443;p19">
            <a:extLst>
              <a:ext uri="{FF2B5EF4-FFF2-40B4-BE49-F238E27FC236}">
                <a16:creationId xmlns:a16="http://schemas.microsoft.com/office/drawing/2014/main" id="{94D0E881-6A27-4980-9281-8902D375D6B8}"/>
              </a:ext>
            </a:extLst>
          </p:cNvPr>
          <p:cNvSpPr txBox="1"/>
          <p:nvPr/>
        </p:nvSpPr>
        <p:spPr>
          <a:xfrm>
            <a:off x="655321" y="2575034"/>
            <a:ext cx="5120113" cy="346222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Used to store solar energy during the day and supply energy at night with sunlight is absent</a:t>
            </a:r>
            <a:endParaRPr/>
          </a:p>
          <a:p>
            <a:pPr marL="228600" marR="0" lvl="0" indent="-228600" algn="l" rtl="0">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Not compulsory for grid connected system</a:t>
            </a:r>
            <a:endParaRPr/>
          </a:p>
          <a:p>
            <a:pPr marL="228600" marR="0" lvl="0" indent="-228600" algn="l" rtl="0">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Battery can leads to lower system efficiency due to losses during charging and discharging</a:t>
            </a:r>
            <a:endParaRPr/>
          </a:p>
          <a:p>
            <a:pPr marL="228600" marR="0" lvl="0" indent="-228600" algn="l" rtl="0">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Battery is expensive</a:t>
            </a:r>
            <a:endParaRPr/>
          </a:p>
          <a:p>
            <a:pPr marL="228600" marR="0" lvl="0" indent="-228600" algn="l" rtl="0">
              <a:lnSpc>
                <a:spcPct val="90000"/>
              </a:lnSpc>
              <a:spcBef>
                <a:spcPts val="100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Example of batteries are such as lithium ion, sodium sulphate, etc.</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14921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helper - 015">
    <a:dk1>
      <a:sysClr val="windowText" lastClr="000000"/>
    </a:dk1>
    <a:lt1>
      <a:sysClr val="window" lastClr="FFFFFF"/>
    </a:lt1>
    <a:dk2>
      <a:srgbClr val="323232"/>
    </a:dk2>
    <a:lt2>
      <a:srgbClr val="E3DED1"/>
    </a:lt2>
    <a:accent1>
      <a:srgbClr val="EF476F"/>
    </a:accent1>
    <a:accent2>
      <a:srgbClr val="FFD166"/>
    </a:accent2>
    <a:accent3>
      <a:srgbClr val="06D6A0"/>
    </a:accent3>
    <a:accent4>
      <a:srgbClr val="118AB2"/>
    </a:accent4>
    <a:accent5>
      <a:srgbClr val="073B4C"/>
    </a:accent5>
    <a:accent6>
      <a:srgbClr val="BFBFBF"/>
    </a:accent6>
    <a:hlink>
      <a:srgbClr val="EF476F"/>
    </a:hlink>
    <a:folHlink>
      <a:srgbClr val="FFD1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759</TotalTime>
  <Words>4646</Words>
  <Application>Microsoft Office PowerPoint</Application>
  <PresentationFormat>Widescreen</PresentationFormat>
  <Paragraphs>876</Paragraphs>
  <Slides>67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Arial</vt:lpstr>
      <vt:lpstr>Calibri</vt:lpstr>
      <vt:lpstr>Calibri Light</vt:lpstr>
      <vt:lpstr>Cambria Math</vt:lpstr>
      <vt:lpstr>NexusSerif</vt:lpstr>
      <vt:lpstr>Times New Roman</vt:lpstr>
      <vt:lpstr>Wingdings</vt:lpstr>
      <vt:lpstr>Office Theme</vt:lpstr>
      <vt:lpstr>Modeling Solar-Microgrid-EV System in GAMS</vt:lpstr>
      <vt:lpstr>Objectives of this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Recaps of the previous session workshop</vt:lpstr>
      <vt:lpstr>Microgrid Optimization Tool</vt:lpstr>
      <vt:lpstr>Energy Demand Structure in the Model</vt:lpstr>
      <vt:lpstr>Energy Demand Structure in the Model</vt:lpstr>
      <vt:lpstr>Energy Demand Structure in the Model</vt:lpstr>
      <vt:lpstr>Energy Demand Structure in the Model</vt:lpstr>
      <vt:lpstr>Energy Demand Structure in the Model</vt:lpstr>
      <vt:lpstr>Energy Demand Structure in the Model</vt:lpstr>
      <vt:lpstr>Energy Demand Structure in the Model</vt:lpstr>
      <vt:lpstr>Energy Demand Structure in the Model</vt:lpstr>
      <vt:lpstr>Excel Database for GAMS</vt:lpstr>
      <vt:lpstr>Key Results in Microgrid_OUTPUT.xlsx</vt:lpstr>
      <vt:lpstr>Key Results in Microgrid_OUTPUT.xlsx</vt:lpstr>
      <vt:lpstr>Key Results in Microgrid_OUTPUT.xlsx</vt:lpstr>
      <vt:lpstr>Key Results in Microgrid_OUTPUT.xlsx</vt:lpstr>
      <vt:lpstr>Key Results in Microgrid_OUTPUT.xlsx</vt:lpstr>
      <vt:lpstr>Key Data in Microgrid_INPUT.xlsx</vt:lpstr>
      <vt:lpstr>Key Data in Microgrid_INPUT.xlsx</vt:lpstr>
      <vt:lpstr>Key Data in Microgrid_INPUT.xlsx</vt:lpstr>
      <vt:lpstr>Key Data in Microgrid_INPUT.xlsx</vt:lpstr>
      <vt:lpstr>Key Data in Microgrid_INPUT.xlsx</vt:lpstr>
      <vt:lpstr>Key Data in Microgrid_INPUT.xlsx</vt:lpstr>
      <vt:lpstr>Key Data in Microgrid_INPUT.xlsx</vt:lpstr>
      <vt:lpstr>Key Data in Microgrid_INPUT.xlsx</vt:lpstr>
      <vt:lpstr>Steps to run the Microgrid Optimization Tool</vt:lpstr>
      <vt:lpstr>Steps to run the Microgrid Optimization Tool</vt:lpstr>
      <vt:lpstr>Hands-On Session</vt:lpstr>
      <vt:lpstr>Case Study Overview – Thailand Load Profiles</vt:lpstr>
      <vt:lpstr>PowerPoint Presentation</vt:lpstr>
      <vt:lpstr>PowerPoint Presentation</vt:lpstr>
      <vt:lpstr>1) Meeting electricity demand by grid</vt:lpstr>
      <vt:lpstr>1) Meeting electricity demand by grid</vt:lpstr>
      <vt:lpstr>2) Meeting electricity demand by grid and solar PV</vt:lpstr>
      <vt:lpstr>2) Meeting electricity demand by grid and solar PV</vt:lpstr>
      <vt:lpstr>2) Meeting electricity demand by grid and solar PV</vt:lpstr>
      <vt:lpstr>3) Meeting electricity demand + EV by grid and solar PV</vt:lpstr>
      <vt:lpstr>3) Meeting electricity demand + EV by grid and solar PV</vt:lpstr>
      <vt:lpstr>3) Meeting electricity demand + EV by grid and solar PV</vt:lpstr>
      <vt:lpstr>3) Meeting electricity demand + EV by grid and solar PV</vt:lpstr>
      <vt:lpstr>4) Meeting electricity demand + EV by grid, solar PV and V2G</vt:lpstr>
      <vt:lpstr>4) Meeting electricity demand + EV by grid, solar PV and V2G</vt:lpstr>
      <vt:lpstr>4) Meeting electricity demand + EV by grid, solar PV and V2G</vt:lpstr>
      <vt:lpstr>4) Meeting electricity demand + EV by grid, solar PV and V2G</vt:lpstr>
      <vt:lpstr>5) Meeting electricity demand + EV by grid, solar PV and V2G + Higher V2G Price </vt:lpstr>
      <vt:lpstr>5) Meeting electricity demand + EV by grid, solar PV and V2G + Higher V2G Price </vt:lpstr>
      <vt:lpstr>5) Meeting electricity demand + EV by grid, solar PV and V2G + Higher V2G Price </vt:lpstr>
      <vt:lpstr>5) Meeting electricity demand + EV by grid, solar PV and V2G + Higher V2G Price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Generic Algebraic Modeling System (GAMS)</dc:title>
  <dc:creator>ARIF</dc:creator>
  <cp:lastModifiedBy>ARIF</cp:lastModifiedBy>
  <cp:revision>253</cp:revision>
  <dcterms:created xsi:type="dcterms:W3CDTF">2022-04-06T13:25:54Z</dcterms:created>
  <dcterms:modified xsi:type="dcterms:W3CDTF">2022-06-22T15:34:43Z</dcterms:modified>
</cp:coreProperties>
</file>